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309" r:id="rId5"/>
    <p:sldId id="324" r:id="rId6"/>
    <p:sldId id="306" r:id="rId7"/>
    <p:sldId id="325" r:id="rId8"/>
    <p:sldId id="295" r:id="rId9"/>
    <p:sldId id="323" r:id="rId10"/>
    <p:sldId id="292" r:id="rId11"/>
    <p:sldId id="311" r:id="rId12"/>
    <p:sldId id="326" r:id="rId13"/>
    <p:sldId id="312" r:id="rId14"/>
    <p:sldId id="327" r:id="rId15"/>
    <p:sldId id="331" r:id="rId16"/>
    <p:sldId id="313" r:id="rId17"/>
    <p:sldId id="330" r:id="rId18"/>
    <p:sldId id="328" r:id="rId19"/>
    <p:sldId id="332" r:id="rId20"/>
    <p:sldId id="329" r:id="rId21"/>
    <p:sldId id="333" r:id="rId22"/>
    <p:sldId id="296" r:id="rId23"/>
    <p:sldId id="32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2AA6"/>
    <a:srgbClr val="6600CC"/>
    <a:srgbClr val="C59C93"/>
    <a:srgbClr val="F7EDE9"/>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varScale="1">
        <p:scale>
          <a:sx n="63" d="100"/>
          <a:sy n="63" d="100"/>
        </p:scale>
        <p:origin x="804" y="56"/>
      </p:cViewPr>
      <p:guideLst>
        <p:guide pos="3840"/>
        <p:guide orient="horz" pos="960"/>
      </p:guideLst>
    </p:cSldViewPr>
  </p:slideViewPr>
  <p:notesTextViewPr>
    <p:cViewPr>
      <p:scale>
        <a:sx n="1" d="1"/>
        <a:sy n="1" d="1"/>
      </p:scale>
      <p:origin x="0" y="0"/>
    </p:cViewPr>
  </p:notesTextViewPr>
  <p:sorterViewPr>
    <p:cViewPr>
      <p:scale>
        <a:sx n="1" d="1"/>
        <a:sy n="1" d="1"/>
      </p:scale>
      <p:origin x="0" y="-108"/>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4/17/2022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4/17/2022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2765159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ata-prog-finalproject.herokuapp.com/"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7223857" y="3664696"/>
            <a:ext cx="3119973" cy="572798"/>
          </a:xfrm>
        </p:spPr>
        <p:txBody>
          <a:bodyPr>
            <a:noAutofit/>
          </a:bodyPr>
          <a:lstStyle/>
          <a:p>
            <a:r>
              <a:rPr lang="en-IN" sz="3200" b="0" i="0" dirty="0">
                <a:solidFill>
                  <a:srgbClr val="676767"/>
                </a:solidFill>
                <a:effectLst/>
                <a:latin typeface="Bahnschrift SemiBold Condensed" panose="020B0502040204020203" pitchFamily="34" charset="0"/>
              </a:rPr>
              <a:t>Data </a:t>
            </a:r>
            <a:r>
              <a:rPr lang="en-IN" sz="3200" b="0" i="0" dirty="0">
                <a:solidFill>
                  <a:schemeClr val="tx1">
                    <a:lumMod val="65000"/>
                    <a:lumOff val="35000"/>
                  </a:schemeClr>
                </a:solidFill>
                <a:effectLst/>
                <a:latin typeface="Bahnschrift SemiBold Condensed" panose="020B0502040204020203" pitchFamily="34" charset="0"/>
              </a:rPr>
              <a:t>Programming</a:t>
            </a:r>
            <a:endParaRPr lang="en-US" sz="3200" dirty="0">
              <a:solidFill>
                <a:schemeClr val="tx1">
                  <a:lumMod val="65000"/>
                  <a:lumOff val="35000"/>
                </a:schemeClr>
              </a:solidFill>
              <a:latin typeface="Bahnschrift SemiBold Condensed" panose="020B0502040204020203" pitchFamily="34" charset="0"/>
            </a:endParaRPr>
          </a:p>
        </p:txBody>
      </p:sp>
      <p:sp>
        <p:nvSpPr>
          <p:cNvPr id="14" name="TextBox 13">
            <a:extLst>
              <a:ext uri="{FF2B5EF4-FFF2-40B4-BE49-F238E27FC236}">
                <a16:creationId xmlns:a16="http://schemas.microsoft.com/office/drawing/2014/main" id="{FC5B5399-D40B-45AD-B387-D27C626DF89A}"/>
              </a:ext>
            </a:extLst>
          </p:cNvPr>
          <p:cNvSpPr txBox="1"/>
          <p:nvPr/>
        </p:nvSpPr>
        <p:spPr>
          <a:xfrm>
            <a:off x="7751226" y="3045297"/>
            <a:ext cx="1982054" cy="646331"/>
          </a:xfrm>
          <a:prstGeom prst="rect">
            <a:avLst/>
          </a:prstGeom>
          <a:noFill/>
        </p:spPr>
        <p:txBody>
          <a:bodyPr wrap="square">
            <a:spAutoFit/>
          </a:bodyPr>
          <a:lstStyle/>
          <a:p>
            <a:r>
              <a:rPr lang="en-IN" sz="3600" dirty="0">
                <a:latin typeface="Bahnschrift SemiBold Condensed" panose="020B0502040204020203" pitchFamily="34" charset="0"/>
              </a:rPr>
              <a:t>BDAT 1004</a:t>
            </a:r>
          </a:p>
        </p:txBody>
      </p:sp>
      <p:sp>
        <p:nvSpPr>
          <p:cNvPr id="17" name="TextBox 16">
            <a:extLst>
              <a:ext uri="{FF2B5EF4-FFF2-40B4-BE49-F238E27FC236}">
                <a16:creationId xmlns:a16="http://schemas.microsoft.com/office/drawing/2014/main" id="{3BE1E633-5868-419B-B06A-1559C00FA900}"/>
              </a:ext>
            </a:extLst>
          </p:cNvPr>
          <p:cNvSpPr txBox="1"/>
          <p:nvPr/>
        </p:nvSpPr>
        <p:spPr>
          <a:xfrm>
            <a:off x="7432136" y="4155697"/>
            <a:ext cx="2703414" cy="461665"/>
          </a:xfrm>
          <a:prstGeom prst="rect">
            <a:avLst/>
          </a:prstGeom>
          <a:noFill/>
        </p:spPr>
        <p:txBody>
          <a:bodyPr wrap="square">
            <a:spAutoFit/>
          </a:bodyPr>
          <a:lstStyle/>
          <a:p>
            <a:r>
              <a:rPr lang="en-IN" sz="2400" b="0" i="0" dirty="0">
                <a:solidFill>
                  <a:schemeClr val="tx1">
                    <a:lumMod val="65000"/>
                    <a:lumOff val="35000"/>
                  </a:schemeClr>
                </a:solidFill>
                <a:effectLst/>
                <a:latin typeface="Bahnschrift SemiBold Condensed" panose="020B0502040204020203" pitchFamily="34" charset="0"/>
              </a:rPr>
              <a:t>Prof. Thomas Parker</a:t>
            </a:r>
            <a:endParaRPr lang="en-IN" sz="2400" dirty="0">
              <a:solidFill>
                <a:schemeClr val="tx1">
                  <a:lumMod val="65000"/>
                  <a:lumOff val="35000"/>
                </a:schemeClr>
              </a:solidFill>
              <a:latin typeface="Bahnschrift SemiBold Condensed" panose="020B0502040204020203" pitchFamily="34" charset="0"/>
            </a:endParaRPr>
          </a:p>
        </p:txBody>
      </p:sp>
      <p:sp>
        <p:nvSpPr>
          <p:cNvPr id="13" name="TextBox 12">
            <a:extLst>
              <a:ext uri="{FF2B5EF4-FFF2-40B4-BE49-F238E27FC236}">
                <a16:creationId xmlns:a16="http://schemas.microsoft.com/office/drawing/2014/main" id="{6E036A71-0F16-47DE-AF5D-842C23BBAD47}"/>
              </a:ext>
            </a:extLst>
          </p:cNvPr>
          <p:cNvSpPr txBox="1"/>
          <p:nvPr/>
        </p:nvSpPr>
        <p:spPr>
          <a:xfrm>
            <a:off x="3576320" y="2559331"/>
            <a:ext cx="1036320" cy="523220"/>
          </a:xfrm>
          <a:prstGeom prst="rect">
            <a:avLst/>
          </a:prstGeom>
          <a:noFill/>
        </p:spPr>
        <p:txBody>
          <a:bodyPr wrap="square" rtlCol="0">
            <a:spAutoFit/>
          </a:bodyPr>
          <a:lstStyle/>
          <a:p>
            <a:r>
              <a:rPr lang="en-IN" sz="2800" b="1" dirty="0">
                <a:solidFill>
                  <a:schemeClr val="bg1"/>
                </a:solidFill>
              </a:rPr>
              <a:t>ASP</a:t>
            </a:r>
          </a:p>
        </p:txBody>
      </p:sp>
      <p:sp>
        <p:nvSpPr>
          <p:cNvPr id="9" name="TextBox 8">
            <a:extLst>
              <a:ext uri="{FF2B5EF4-FFF2-40B4-BE49-F238E27FC236}">
                <a16:creationId xmlns:a16="http://schemas.microsoft.com/office/drawing/2014/main" id="{BEE03475-C5DC-4281-B71B-3BCA7EBC50FA}"/>
              </a:ext>
            </a:extLst>
          </p:cNvPr>
          <p:cNvSpPr txBox="1"/>
          <p:nvPr/>
        </p:nvSpPr>
        <p:spPr>
          <a:xfrm>
            <a:off x="7627936" y="2398966"/>
            <a:ext cx="2311816" cy="646331"/>
          </a:xfrm>
          <a:prstGeom prst="rect">
            <a:avLst/>
          </a:prstGeom>
          <a:noFill/>
        </p:spPr>
        <p:txBody>
          <a:bodyPr wrap="square">
            <a:spAutoFit/>
          </a:bodyPr>
          <a:lstStyle/>
          <a:p>
            <a:r>
              <a:rPr lang="en-IN" sz="3600" dirty="0">
                <a:latin typeface="Bahnschrift SemiBold Condensed" panose="020B0502040204020203" pitchFamily="34" charset="0"/>
              </a:rPr>
              <a:t>Group No: 4</a:t>
            </a:r>
          </a:p>
        </p:txBody>
      </p:sp>
      <p:pic>
        <p:nvPicPr>
          <p:cNvPr id="11" name="Picture 10" descr="A picture containing text&#10;&#10;Description automatically generated">
            <a:extLst>
              <a:ext uri="{FF2B5EF4-FFF2-40B4-BE49-F238E27FC236}">
                <a16:creationId xmlns:a16="http://schemas.microsoft.com/office/drawing/2014/main" id="{D51F3C54-EECF-466D-B870-7E0C3D2962AA}"/>
              </a:ext>
            </a:extLst>
          </p:cNvPr>
          <p:cNvPicPr>
            <a:picLocks noChangeAspect="1"/>
          </p:cNvPicPr>
          <p:nvPr/>
        </p:nvPicPr>
        <p:blipFill rotWithShape="1">
          <a:blip r:embed="rId2">
            <a:extLst>
              <a:ext uri="{28A0092B-C50C-407E-A947-70E740481C1C}">
                <a14:useLocalDpi xmlns:a14="http://schemas.microsoft.com/office/drawing/2010/main" val="0"/>
              </a:ext>
            </a:extLst>
          </a:blip>
          <a:srcRect l="10566" r="11478"/>
          <a:stretch/>
        </p:blipFill>
        <p:spPr>
          <a:xfrm>
            <a:off x="1130687" y="1469960"/>
            <a:ext cx="5422513" cy="3912698"/>
          </a:xfrm>
          <a:prstGeom prst="rect">
            <a:avLst/>
          </a:prstGeom>
        </p:spPr>
      </p:pic>
      <p:pic>
        <p:nvPicPr>
          <p:cNvPr id="6" name="Picture 5" descr="Icon&#10;&#10;Description automatically generated">
            <a:extLst>
              <a:ext uri="{FF2B5EF4-FFF2-40B4-BE49-F238E27FC236}">
                <a16:creationId xmlns:a16="http://schemas.microsoft.com/office/drawing/2014/main" id="{17763737-93EF-4114-98C1-93277D54DE9A}"/>
              </a:ext>
            </a:extLst>
          </p:cNvPr>
          <p:cNvPicPr>
            <a:picLocks noChangeAspect="1"/>
          </p:cNvPicPr>
          <p:nvPr/>
        </p:nvPicPr>
        <p:blipFill>
          <a:blip r:embed="rId3"/>
          <a:stretch>
            <a:fillRect/>
          </a:stretch>
        </p:blipFill>
        <p:spPr>
          <a:xfrm>
            <a:off x="2085547" y="1838670"/>
            <a:ext cx="375615" cy="375615"/>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E41759C8-0F2C-411D-97A2-C753F102FEB2}"/>
              </a:ext>
            </a:extLst>
          </p:cNvPr>
          <p:cNvPicPr>
            <a:picLocks noChangeAspect="1"/>
          </p:cNvPicPr>
          <p:nvPr/>
        </p:nvPicPr>
        <p:blipFill>
          <a:blip r:embed="rId4"/>
          <a:stretch>
            <a:fillRect/>
          </a:stretch>
        </p:blipFill>
        <p:spPr>
          <a:xfrm>
            <a:off x="3495040" y="2441274"/>
            <a:ext cx="400172" cy="400172"/>
          </a:xfrm>
          <a:prstGeom prst="rect">
            <a:avLst/>
          </a:prstGeo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552440" y="1626100"/>
            <a:ext cx="6235798" cy="814884"/>
          </a:xfrm>
        </p:spPr>
        <p:txBody>
          <a:bodyPr>
            <a:noAutofit/>
          </a:bodyPr>
          <a:lstStyle/>
          <a:p>
            <a:r>
              <a:rPr lang="en-IN" sz="5400" dirty="0">
                <a:latin typeface="Bahnschrift SemiBold Condensed" panose="020B0502040204020203" pitchFamily="34" charset="0"/>
              </a:rPr>
              <a:t>     Final Group Project</a:t>
            </a:r>
            <a:endParaRPr lang="en-US" sz="5400" dirty="0">
              <a:latin typeface="Bahnschrift SemiBold Condensed" panose="020B0502040204020203" pitchFamily="34" charset="0"/>
            </a:endParaRPr>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173720" y="635635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21" name="TextBox 20">
            <a:extLst>
              <a:ext uri="{FF2B5EF4-FFF2-40B4-BE49-F238E27FC236}">
                <a16:creationId xmlns:a16="http://schemas.microsoft.com/office/drawing/2014/main" id="{B85D6C0C-84FA-4C42-BD34-EF6D89488FEB}"/>
              </a:ext>
            </a:extLst>
          </p:cNvPr>
          <p:cNvSpPr txBox="1"/>
          <p:nvPr/>
        </p:nvSpPr>
        <p:spPr>
          <a:xfrm>
            <a:off x="1318260" y="994761"/>
            <a:ext cx="9291320" cy="2092881"/>
          </a:xfrm>
          <a:prstGeom prst="rect">
            <a:avLst/>
          </a:prstGeom>
          <a:noFill/>
        </p:spPr>
        <p:txBody>
          <a:bodyPr wrap="square">
            <a:spAutoFit/>
          </a:bodyPr>
          <a:lstStyle/>
          <a:p>
            <a:pPr marL="0" lvl="0" indent="0" algn="l" rtl="0">
              <a:spcBef>
                <a:spcPts val="0"/>
              </a:spcBef>
              <a:spcAft>
                <a:spcPts val="0"/>
              </a:spcAft>
              <a:buNone/>
            </a:pPr>
            <a:r>
              <a:rPr lang="en-US" sz="2000" dirty="0">
                <a:solidFill>
                  <a:schemeClr val="tx1">
                    <a:lumMod val="65000"/>
                    <a:lumOff val="35000"/>
                  </a:schemeClr>
                </a:solidFill>
                <a:latin typeface="Bahnschrift SemiBold Condensed" panose="020B0502040204020203" pitchFamily="34" charset="0"/>
              </a:rPr>
              <a:t>3. Connection to the MongoDB database.</a:t>
            </a:r>
          </a:p>
          <a:p>
            <a:endParaRPr lang="en-IN" b="0" dirty="0">
              <a:solidFill>
                <a:srgbClr val="9CDCFE"/>
              </a:solidFill>
              <a:effectLst/>
              <a:latin typeface="Consolas" panose="020B0609020204030204" pitchFamily="49" charset="0"/>
            </a:endParaRPr>
          </a:p>
          <a:p>
            <a:pPr marL="0" lvl="0" indent="0" algn="l" rtl="0">
              <a:spcBef>
                <a:spcPts val="0"/>
              </a:spcBef>
              <a:spcAft>
                <a:spcPts val="0"/>
              </a:spcAft>
              <a:buNone/>
            </a:pPr>
            <a:endParaRPr lang="en-US" dirty="0">
              <a:solidFill>
                <a:schemeClr val="tx1">
                  <a:lumMod val="65000"/>
                  <a:lumOff val="35000"/>
                </a:schemeClr>
              </a:solidFill>
              <a:latin typeface="Bahnschrift SemiBold Condensed" panose="020B0502040204020203" pitchFamily="34" charset="0"/>
            </a:endParaRPr>
          </a:p>
          <a:p>
            <a:pPr marL="0" lvl="0" indent="0" algn="l" rtl="0">
              <a:spcBef>
                <a:spcPts val="1200"/>
              </a:spcBef>
              <a:spcAft>
                <a:spcPts val="0"/>
              </a:spcAft>
              <a:buNone/>
            </a:pPr>
            <a:endParaRPr lang="en-US" dirty="0">
              <a:solidFill>
                <a:schemeClr val="tx1">
                  <a:lumMod val="65000"/>
                  <a:lumOff val="35000"/>
                </a:schemeClr>
              </a:solidFill>
              <a:latin typeface="Bahnschrift SemiBold Condensed" panose="020B0502040204020203" pitchFamily="34" charset="0"/>
            </a:endParaRPr>
          </a:p>
          <a:p>
            <a:pPr marL="0" lvl="0" indent="0" algn="l" rtl="0">
              <a:spcBef>
                <a:spcPts val="1200"/>
              </a:spcBef>
              <a:spcAft>
                <a:spcPts val="0"/>
              </a:spcAft>
              <a:buNone/>
            </a:pPr>
            <a:endParaRPr lang="en-US" dirty="0">
              <a:solidFill>
                <a:schemeClr val="tx1">
                  <a:lumMod val="65000"/>
                  <a:lumOff val="35000"/>
                </a:schemeClr>
              </a:solidFill>
              <a:latin typeface="Bahnschrift SemiBold Condensed" panose="020B0502040204020203" pitchFamily="34" charset="0"/>
            </a:endParaRPr>
          </a:p>
          <a:p>
            <a:pPr marL="0" lvl="0" indent="0" algn="l" rtl="0">
              <a:spcBef>
                <a:spcPts val="0"/>
              </a:spcBef>
              <a:spcAft>
                <a:spcPts val="0"/>
              </a:spcAft>
              <a:buNone/>
            </a:pPr>
            <a:endParaRPr lang="en-US" dirty="0">
              <a:solidFill>
                <a:schemeClr val="tx1">
                  <a:lumMod val="65000"/>
                  <a:lumOff val="35000"/>
                </a:schemeClr>
              </a:solidFill>
              <a:latin typeface="Bahnschrift SemiBold Condensed" panose="020B0502040204020203" pitchFamily="34" charset="0"/>
            </a:endParaRPr>
          </a:p>
        </p:txBody>
      </p:sp>
      <p:sp>
        <p:nvSpPr>
          <p:cNvPr id="13" name="TextBox 12">
            <a:extLst>
              <a:ext uri="{FF2B5EF4-FFF2-40B4-BE49-F238E27FC236}">
                <a16:creationId xmlns:a16="http://schemas.microsoft.com/office/drawing/2014/main" id="{381ACD09-8FC4-400F-AB33-65A2B34ADEF4}"/>
              </a:ext>
            </a:extLst>
          </p:cNvPr>
          <p:cNvSpPr txBox="1"/>
          <p:nvPr/>
        </p:nvSpPr>
        <p:spPr>
          <a:xfrm>
            <a:off x="1318260" y="2722473"/>
            <a:ext cx="8768080" cy="1811971"/>
          </a:xfrm>
          <a:prstGeom prst="rect">
            <a:avLst/>
          </a:prstGeom>
          <a:noFill/>
        </p:spPr>
        <p:txBody>
          <a:bodyPr wrap="square">
            <a:spAutoFit/>
          </a:bodyPr>
          <a:lstStyle/>
          <a:p>
            <a:pPr marL="0" lvl="0" indent="0" algn="l" rtl="0">
              <a:lnSpc>
                <a:spcPct val="150000"/>
              </a:lnSpc>
              <a:spcBef>
                <a:spcPts val="0"/>
              </a:spcBef>
              <a:spcAft>
                <a:spcPts val="0"/>
              </a:spcAft>
              <a:buNone/>
            </a:pPr>
            <a:r>
              <a:rPr lang="en-US" sz="2000" dirty="0">
                <a:solidFill>
                  <a:schemeClr val="tx1">
                    <a:lumMod val="65000"/>
                    <a:lumOff val="35000"/>
                  </a:schemeClr>
                </a:solidFill>
                <a:latin typeface="Bahnschrift SemiBold Condensed" panose="020B0502040204020203" pitchFamily="34" charset="0"/>
              </a:rPr>
              <a:t>4. Use of Flask</a:t>
            </a:r>
          </a:p>
          <a:p>
            <a:pPr marL="0" lvl="0" indent="0" algn="l" rtl="0">
              <a:lnSpc>
                <a:spcPct val="150000"/>
              </a:lnSpc>
              <a:spcBef>
                <a:spcPts val="1200"/>
              </a:spcBef>
              <a:spcAft>
                <a:spcPts val="1200"/>
              </a:spcAft>
              <a:buNone/>
            </a:pPr>
            <a:r>
              <a:rPr lang="en-US" dirty="0">
                <a:solidFill>
                  <a:schemeClr val="tx1">
                    <a:lumMod val="65000"/>
                    <a:lumOff val="35000"/>
                  </a:schemeClr>
                </a:solidFill>
                <a:latin typeface="Bahnschrift SemiBold Condensed" panose="020B0502040204020203" pitchFamily="34" charset="0"/>
              </a:rPr>
              <a:t>	</a:t>
            </a:r>
            <a:r>
              <a:rPr lang="en-US" sz="1600" dirty="0">
                <a:solidFill>
                  <a:srgbClr val="0070C0"/>
                </a:solidFill>
                <a:latin typeface="Bahnschrift SemiBold Condensed" panose="020B0502040204020203" pitchFamily="34" charset="0"/>
              </a:rPr>
              <a:t>Flask: Flask is a small and lightweight Python web framework that provides useful tools and features that make creating web applications in Python easier. It gives developers flexibility and is a more accessible framework for new developers since you can build a web application quickly using only a single Python file.</a:t>
            </a:r>
          </a:p>
        </p:txBody>
      </p:sp>
      <p:sp>
        <p:nvSpPr>
          <p:cNvPr id="14" name="TextBox 13">
            <a:extLst>
              <a:ext uri="{FF2B5EF4-FFF2-40B4-BE49-F238E27FC236}">
                <a16:creationId xmlns:a16="http://schemas.microsoft.com/office/drawing/2014/main" id="{C5CA6C63-5C57-48C7-8609-CCBBB041A702}"/>
              </a:ext>
            </a:extLst>
          </p:cNvPr>
          <p:cNvSpPr txBox="1"/>
          <p:nvPr/>
        </p:nvSpPr>
        <p:spPr>
          <a:xfrm>
            <a:off x="1463040" y="4637231"/>
            <a:ext cx="7147560" cy="923330"/>
          </a:xfrm>
          <a:prstGeom prst="rect">
            <a:avLst/>
          </a:prstGeom>
          <a:noFill/>
          <a:ln>
            <a:solidFill>
              <a:schemeClr val="bg2">
                <a:lumMod val="75000"/>
              </a:schemeClr>
            </a:solidFill>
          </a:ln>
        </p:spPr>
        <p:txBody>
          <a:bodyPr wrap="square">
            <a:spAutoFit/>
          </a:bodyPr>
          <a:lstStyle/>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tx1">
                    <a:lumMod val="50000"/>
                    <a:lumOff val="50000"/>
                  </a:schemeClr>
                </a:solidFill>
                <a:effectLst/>
                <a:latin typeface="Consolas" panose="020B0609020204030204" pitchFamily="49" charset="0"/>
              </a:rPr>
              <a:t>flask</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chemeClr val="tx1">
                    <a:lumMod val="50000"/>
                    <a:lumOff val="50000"/>
                  </a:schemeClr>
                </a:solidFill>
                <a:effectLst/>
                <a:latin typeface="Consolas" panose="020B0609020204030204" pitchFamily="49" charset="0"/>
              </a:rPr>
              <a:t>Flask</a:t>
            </a:r>
            <a:r>
              <a:rPr lang="en-US" b="0" dirty="0">
                <a:solidFill>
                  <a:srgbClr val="D4D4D4"/>
                </a:solidFill>
                <a:effectLst/>
                <a:latin typeface="Consolas" panose="020B0609020204030204" pitchFamily="49" charset="0"/>
              </a:rPr>
              <a:t>, </a:t>
            </a:r>
            <a:r>
              <a:rPr lang="en-US" b="0" dirty="0" err="1">
                <a:solidFill>
                  <a:schemeClr val="tx1">
                    <a:lumMod val="50000"/>
                    <a:lumOff val="50000"/>
                  </a:schemeClr>
                </a:solidFill>
                <a:effectLst/>
                <a:latin typeface="Consolas" panose="020B0609020204030204" pitchFamily="49" charset="0"/>
              </a:rPr>
              <a:t>jsonify</a:t>
            </a:r>
            <a:r>
              <a:rPr lang="en-US" b="0" dirty="0">
                <a:solidFill>
                  <a:srgbClr val="D4D4D4"/>
                </a:solidFill>
                <a:effectLst/>
                <a:latin typeface="Consolas" panose="020B0609020204030204" pitchFamily="49" charset="0"/>
              </a:rPr>
              <a:t>, </a:t>
            </a:r>
            <a:r>
              <a:rPr lang="en-US" b="0" dirty="0">
                <a:solidFill>
                  <a:schemeClr val="tx1">
                    <a:lumMod val="50000"/>
                    <a:lumOff val="50000"/>
                  </a:schemeClr>
                </a:solidFill>
                <a:effectLst/>
                <a:latin typeface="Consolas" panose="020B0609020204030204" pitchFamily="49" charset="0"/>
              </a:rPr>
              <a:t>request</a:t>
            </a:r>
            <a:r>
              <a:rPr lang="en-US" b="0" dirty="0">
                <a:solidFill>
                  <a:srgbClr val="D4D4D4"/>
                </a:solidFill>
                <a:effectLst/>
                <a:latin typeface="Consolas" panose="020B0609020204030204" pitchFamily="49" charset="0"/>
              </a:rPr>
              <a:t>, </a:t>
            </a:r>
            <a:r>
              <a:rPr lang="en-US" b="0" dirty="0" err="1">
                <a:solidFill>
                  <a:schemeClr val="tx1">
                    <a:lumMod val="50000"/>
                    <a:lumOff val="50000"/>
                  </a:schemeClr>
                </a:solidFill>
                <a:effectLst/>
                <a:latin typeface="Consolas" panose="020B0609020204030204" pitchFamily="49" charset="0"/>
              </a:rPr>
              <a:t>render</a:t>
            </a:r>
            <a:r>
              <a:rPr lang="en-US" b="0" dirty="0" err="1">
                <a:solidFill>
                  <a:srgbClr val="D4D4D4"/>
                </a:solidFill>
                <a:effectLst/>
                <a:latin typeface="Consolas" panose="020B0609020204030204" pitchFamily="49" charset="0"/>
              </a:rPr>
              <a:t>_</a:t>
            </a:r>
            <a:r>
              <a:rPr lang="en-US" b="0" dirty="0" err="1">
                <a:solidFill>
                  <a:schemeClr val="tx1">
                    <a:lumMod val="50000"/>
                    <a:lumOff val="50000"/>
                  </a:schemeClr>
                </a:solidFill>
                <a:effectLst/>
                <a:latin typeface="Consolas" panose="020B0609020204030204" pitchFamily="49" charset="0"/>
              </a:rPr>
              <a:t>template</a:t>
            </a:r>
            <a:endParaRPr lang="en-US" b="0" dirty="0">
              <a:solidFill>
                <a:schemeClr val="tx1">
                  <a:lumMod val="50000"/>
                  <a:lumOff val="50000"/>
                </a:schemeClr>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data</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division_count</a:t>
            </a:r>
            <a:endParaRPr lang="en-US" b="0" dirty="0">
              <a:solidFill>
                <a:srgbClr val="D4D4D4"/>
              </a:solidFill>
              <a:effectLst/>
              <a:latin typeface="Consolas" panose="020B0609020204030204" pitchFamily="49" charset="0"/>
            </a:endParaRPr>
          </a:p>
        </p:txBody>
      </p:sp>
      <p:pic>
        <p:nvPicPr>
          <p:cNvPr id="15" name="Picture 14">
            <a:extLst>
              <a:ext uri="{FF2B5EF4-FFF2-40B4-BE49-F238E27FC236}">
                <a16:creationId xmlns:a16="http://schemas.microsoft.com/office/drawing/2014/main" id="{54C3BFCF-7F2B-459E-BDA9-E3A307BC822C}"/>
              </a:ext>
            </a:extLst>
          </p:cNvPr>
          <p:cNvPicPr>
            <a:picLocks noChangeAspect="1"/>
          </p:cNvPicPr>
          <p:nvPr/>
        </p:nvPicPr>
        <p:blipFill>
          <a:blip r:embed="rId2"/>
          <a:stretch>
            <a:fillRect/>
          </a:stretch>
        </p:blipFill>
        <p:spPr>
          <a:xfrm>
            <a:off x="1582420" y="1556189"/>
            <a:ext cx="8907898" cy="872051"/>
          </a:xfrm>
          <a:prstGeom prst="rect">
            <a:avLst/>
          </a:prstGeom>
        </p:spPr>
      </p:pic>
    </p:spTree>
    <p:extLst>
      <p:ext uri="{BB962C8B-B14F-4D97-AF65-F5344CB8AC3E}">
        <p14:creationId xmlns:p14="http://schemas.microsoft.com/office/powerpoint/2010/main" val="4071863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133080" y="635635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3" name="TextBox 12">
            <a:extLst>
              <a:ext uri="{FF2B5EF4-FFF2-40B4-BE49-F238E27FC236}">
                <a16:creationId xmlns:a16="http://schemas.microsoft.com/office/drawing/2014/main" id="{24A2987F-23DE-4FC7-AD3E-E92BD2FFA3BD}"/>
              </a:ext>
            </a:extLst>
          </p:cNvPr>
          <p:cNvSpPr txBox="1"/>
          <p:nvPr/>
        </p:nvSpPr>
        <p:spPr>
          <a:xfrm>
            <a:off x="1407160" y="1100113"/>
            <a:ext cx="6126480" cy="451534"/>
          </a:xfrm>
          <a:prstGeom prst="rect">
            <a:avLst/>
          </a:prstGeom>
          <a:noFill/>
        </p:spPr>
        <p:txBody>
          <a:bodyPr wrap="square">
            <a:spAutoFit/>
          </a:bodyPr>
          <a:lstStyle/>
          <a:p>
            <a:pPr marL="0" lvl="0" indent="0" algn="l" rtl="0">
              <a:lnSpc>
                <a:spcPct val="150000"/>
              </a:lnSpc>
              <a:spcBef>
                <a:spcPts val="0"/>
              </a:spcBef>
              <a:spcAft>
                <a:spcPts val="0"/>
              </a:spcAft>
              <a:buNone/>
            </a:pPr>
            <a:r>
              <a:rPr lang="en-US" dirty="0">
                <a:solidFill>
                  <a:schemeClr val="tx1">
                    <a:lumMod val="65000"/>
                    <a:lumOff val="35000"/>
                  </a:schemeClr>
                </a:solidFill>
                <a:latin typeface="Bahnschrift SemiBold Condensed" panose="020B0502040204020203" pitchFamily="34" charset="0"/>
              </a:rPr>
              <a:t>5. Google Chart Visualizations</a:t>
            </a:r>
            <a:endParaRPr lang="en-US" sz="1800" dirty="0">
              <a:solidFill>
                <a:schemeClr val="tx1">
                  <a:lumMod val="65000"/>
                  <a:lumOff val="35000"/>
                </a:schemeClr>
              </a:solidFill>
              <a:latin typeface="Bahnschrift SemiBold Condensed" panose="020B0502040204020203" pitchFamily="34" charset="0"/>
            </a:endParaRPr>
          </a:p>
        </p:txBody>
      </p:sp>
      <p:pic>
        <p:nvPicPr>
          <p:cNvPr id="15" name="Picture 14">
            <a:extLst>
              <a:ext uri="{FF2B5EF4-FFF2-40B4-BE49-F238E27FC236}">
                <a16:creationId xmlns:a16="http://schemas.microsoft.com/office/drawing/2014/main" id="{3C92F182-A866-4E8A-A06E-74E931EEFC03}"/>
              </a:ext>
            </a:extLst>
          </p:cNvPr>
          <p:cNvPicPr>
            <a:picLocks noChangeAspect="1"/>
          </p:cNvPicPr>
          <p:nvPr/>
        </p:nvPicPr>
        <p:blipFill>
          <a:blip r:embed="rId2"/>
          <a:stretch>
            <a:fillRect/>
          </a:stretch>
        </p:blipFill>
        <p:spPr>
          <a:xfrm>
            <a:off x="1657174" y="1817340"/>
            <a:ext cx="8929832" cy="1474499"/>
          </a:xfrm>
          <a:prstGeom prst="rect">
            <a:avLst/>
          </a:prstGeom>
        </p:spPr>
      </p:pic>
      <p:pic>
        <p:nvPicPr>
          <p:cNvPr id="17" name="Picture 16">
            <a:extLst>
              <a:ext uri="{FF2B5EF4-FFF2-40B4-BE49-F238E27FC236}">
                <a16:creationId xmlns:a16="http://schemas.microsoft.com/office/drawing/2014/main" id="{71DBE4E0-A480-4D33-AC52-E6694DD25750}"/>
              </a:ext>
            </a:extLst>
          </p:cNvPr>
          <p:cNvPicPr>
            <a:picLocks noChangeAspect="1"/>
          </p:cNvPicPr>
          <p:nvPr/>
        </p:nvPicPr>
        <p:blipFill>
          <a:blip r:embed="rId3"/>
          <a:stretch>
            <a:fillRect/>
          </a:stretch>
        </p:blipFill>
        <p:spPr>
          <a:xfrm>
            <a:off x="1657174" y="3707750"/>
            <a:ext cx="8951611" cy="742329"/>
          </a:xfrm>
          <a:prstGeom prst="rect">
            <a:avLst/>
          </a:prstGeom>
        </p:spPr>
      </p:pic>
    </p:spTree>
    <p:extLst>
      <p:ext uri="{BB962C8B-B14F-4D97-AF65-F5344CB8AC3E}">
        <p14:creationId xmlns:p14="http://schemas.microsoft.com/office/powerpoint/2010/main" val="568768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133080" y="635635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3" name="TextBox 12">
            <a:extLst>
              <a:ext uri="{FF2B5EF4-FFF2-40B4-BE49-F238E27FC236}">
                <a16:creationId xmlns:a16="http://schemas.microsoft.com/office/drawing/2014/main" id="{24A2987F-23DE-4FC7-AD3E-E92BD2FFA3BD}"/>
              </a:ext>
            </a:extLst>
          </p:cNvPr>
          <p:cNvSpPr txBox="1"/>
          <p:nvPr/>
        </p:nvSpPr>
        <p:spPr>
          <a:xfrm>
            <a:off x="1397000" y="978278"/>
            <a:ext cx="6126480" cy="491417"/>
          </a:xfrm>
          <a:prstGeom prst="rect">
            <a:avLst/>
          </a:prstGeom>
          <a:noFill/>
        </p:spPr>
        <p:txBody>
          <a:bodyPr wrap="square">
            <a:spAutoFit/>
          </a:bodyPr>
          <a:lstStyle/>
          <a:p>
            <a:pPr marL="0" lvl="0" indent="0" algn="l" rtl="0">
              <a:lnSpc>
                <a:spcPct val="150000"/>
              </a:lnSpc>
              <a:spcBef>
                <a:spcPts val="0"/>
              </a:spcBef>
              <a:spcAft>
                <a:spcPts val="0"/>
              </a:spcAft>
              <a:buNone/>
            </a:pPr>
            <a:r>
              <a:rPr lang="en-IN" sz="2000" b="0" i="0" dirty="0">
                <a:solidFill>
                  <a:schemeClr val="tx1">
                    <a:lumMod val="65000"/>
                    <a:lumOff val="35000"/>
                  </a:schemeClr>
                </a:solidFill>
                <a:effectLst/>
                <a:latin typeface="Bahnschrift SemiBold Condensed" panose="020B0502040204020203" pitchFamily="34" charset="0"/>
              </a:rPr>
              <a:t>6. Routing to various pages</a:t>
            </a:r>
            <a:endParaRPr lang="en-US" sz="2000" dirty="0">
              <a:solidFill>
                <a:schemeClr val="tx1">
                  <a:lumMod val="65000"/>
                  <a:lumOff val="35000"/>
                </a:schemeClr>
              </a:solidFill>
              <a:latin typeface="Bahnschrift SemiBold Condensed" panose="020B0502040204020203" pitchFamily="34" charset="0"/>
            </a:endParaRPr>
          </a:p>
        </p:txBody>
      </p:sp>
      <p:pic>
        <p:nvPicPr>
          <p:cNvPr id="2052" name="Picture 4" descr="image">
            <a:extLst>
              <a:ext uri="{FF2B5EF4-FFF2-40B4-BE49-F238E27FC236}">
                <a16:creationId xmlns:a16="http://schemas.microsoft.com/office/drawing/2014/main" id="{09596EA7-2CCB-4CB1-8043-75DDDEA79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960" y="1665107"/>
            <a:ext cx="4335780" cy="396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758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163560" y="635635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12" name="TextBox 11">
            <a:extLst>
              <a:ext uri="{FF2B5EF4-FFF2-40B4-BE49-F238E27FC236}">
                <a16:creationId xmlns:a16="http://schemas.microsoft.com/office/drawing/2014/main" id="{F47CBCA3-1009-4973-A620-4771484FD22F}"/>
              </a:ext>
            </a:extLst>
          </p:cNvPr>
          <p:cNvSpPr txBox="1"/>
          <p:nvPr/>
        </p:nvSpPr>
        <p:spPr>
          <a:xfrm>
            <a:off x="1374140" y="4240662"/>
            <a:ext cx="6141720" cy="369332"/>
          </a:xfrm>
          <a:prstGeom prst="rect">
            <a:avLst/>
          </a:prstGeom>
          <a:noFill/>
        </p:spPr>
        <p:txBody>
          <a:bodyPr wrap="square">
            <a:spAutoFit/>
          </a:bodyPr>
          <a:lstStyle/>
          <a:p>
            <a:pPr marL="0" lvl="0" indent="0" algn="l" rtl="0">
              <a:spcBef>
                <a:spcPts val="1200"/>
              </a:spcBef>
              <a:spcAft>
                <a:spcPts val="0"/>
              </a:spcAft>
              <a:buNone/>
            </a:pPr>
            <a:r>
              <a:rPr lang="en-US" dirty="0">
                <a:solidFill>
                  <a:schemeClr val="tx1">
                    <a:lumMod val="65000"/>
                    <a:lumOff val="35000"/>
                  </a:schemeClr>
                </a:solidFill>
                <a:latin typeface="Bahnschrift SemiBold Condensed" panose="020B0502040204020203" pitchFamily="34" charset="0"/>
              </a:rPr>
              <a:t>8. The web application can be accessed by this URL</a:t>
            </a:r>
          </a:p>
        </p:txBody>
      </p:sp>
      <p:sp>
        <p:nvSpPr>
          <p:cNvPr id="13" name="TextBox 12">
            <a:extLst>
              <a:ext uri="{FF2B5EF4-FFF2-40B4-BE49-F238E27FC236}">
                <a16:creationId xmlns:a16="http://schemas.microsoft.com/office/drawing/2014/main" id="{5DC8034A-0E60-486D-A153-4EAF98C15F87}"/>
              </a:ext>
            </a:extLst>
          </p:cNvPr>
          <p:cNvSpPr txBox="1"/>
          <p:nvPr/>
        </p:nvSpPr>
        <p:spPr>
          <a:xfrm>
            <a:off x="1419860" y="4694058"/>
            <a:ext cx="6096000" cy="369332"/>
          </a:xfrm>
          <a:prstGeom prst="rect">
            <a:avLst/>
          </a:prstGeom>
          <a:noFill/>
        </p:spPr>
        <p:txBody>
          <a:bodyPr wrap="square">
            <a:spAutoFit/>
          </a:bodyPr>
          <a:lstStyle/>
          <a:p>
            <a:r>
              <a:rPr lang="en-IN" b="0" i="0" u="none" strike="noStrike" dirty="0">
                <a:solidFill>
                  <a:srgbClr val="0070C0"/>
                </a:solidFill>
                <a:effectLst/>
                <a:latin typeface="Segoe UI" panose="020B0502040204020203" pitchFamily="34" charset="0"/>
                <a:hlinkClick r:id="rId2" tooltip="https://data-prog-finalproject.herokuapp.com/">
                  <a:extLst>
                    <a:ext uri="{A12FA001-AC4F-418D-AE19-62706E023703}">
                      <ahyp:hlinkClr xmlns:ahyp="http://schemas.microsoft.com/office/drawing/2018/hyperlinkcolor" val="tx"/>
                    </a:ext>
                  </a:extLst>
                </a:hlinkClick>
              </a:rPr>
              <a:t>https://data-prog-finalproject.herokuapp.com/</a:t>
            </a:r>
            <a:endParaRPr lang="en-IN" dirty="0">
              <a:solidFill>
                <a:srgbClr val="0070C0"/>
              </a:solidFill>
            </a:endParaRPr>
          </a:p>
        </p:txBody>
      </p:sp>
      <p:pic>
        <p:nvPicPr>
          <p:cNvPr id="14" name="Picture 13">
            <a:extLst>
              <a:ext uri="{FF2B5EF4-FFF2-40B4-BE49-F238E27FC236}">
                <a16:creationId xmlns:a16="http://schemas.microsoft.com/office/drawing/2014/main" id="{9BDC121B-B84F-4E9E-9A2A-E479014C7EA4}"/>
              </a:ext>
            </a:extLst>
          </p:cNvPr>
          <p:cNvPicPr>
            <a:picLocks noChangeAspect="1"/>
          </p:cNvPicPr>
          <p:nvPr/>
        </p:nvPicPr>
        <p:blipFill>
          <a:blip r:embed="rId3"/>
          <a:stretch>
            <a:fillRect/>
          </a:stretch>
        </p:blipFill>
        <p:spPr>
          <a:xfrm>
            <a:off x="1734705" y="1648912"/>
            <a:ext cx="5356277" cy="2333807"/>
          </a:xfrm>
          <a:prstGeom prst="rect">
            <a:avLst/>
          </a:prstGeom>
        </p:spPr>
      </p:pic>
      <p:sp>
        <p:nvSpPr>
          <p:cNvPr id="17" name="TextBox 16">
            <a:extLst>
              <a:ext uri="{FF2B5EF4-FFF2-40B4-BE49-F238E27FC236}">
                <a16:creationId xmlns:a16="http://schemas.microsoft.com/office/drawing/2014/main" id="{220C0C0D-66CD-4F23-90A7-E4B8BB4DAAC2}"/>
              </a:ext>
            </a:extLst>
          </p:cNvPr>
          <p:cNvSpPr txBox="1"/>
          <p:nvPr/>
        </p:nvSpPr>
        <p:spPr>
          <a:xfrm>
            <a:off x="1419860" y="1132660"/>
            <a:ext cx="6141720" cy="400110"/>
          </a:xfrm>
          <a:prstGeom prst="rect">
            <a:avLst/>
          </a:prstGeom>
          <a:noFill/>
        </p:spPr>
        <p:txBody>
          <a:bodyPr wrap="square">
            <a:spAutoFit/>
          </a:bodyPr>
          <a:lstStyle/>
          <a:p>
            <a:pPr marL="0" lvl="0" indent="0" algn="l" rtl="0">
              <a:spcBef>
                <a:spcPts val="1200"/>
              </a:spcBef>
              <a:spcAft>
                <a:spcPts val="0"/>
              </a:spcAft>
              <a:buNone/>
            </a:pPr>
            <a:r>
              <a:rPr lang="en-US" sz="2000" dirty="0">
                <a:solidFill>
                  <a:schemeClr val="tx1">
                    <a:lumMod val="65000"/>
                    <a:lumOff val="35000"/>
                  </a:schemeClr>
                </a:solidFill>
                <a:latin typeface="Bahnschrift SemiBold Condensed" panose="020B0502040204020203" pitchFamily="34" charset="0"/>
              </a:rPr>
              <a:t>7. Use Python to run a pseudo-batch process that runs every 24-hours</a:t>
            </a:r>
          </a:p>
        </p:txBody>
      </p:sp>
    </p:spTree>
    <p:extLst>
      <p:ext uri="{BB962C8B-B14F-4D97-AF65-F5344CB8AC3E}">
        <p14:creationId xmlns:p14="http://schemas.microsoft.com/office/powerpoint/2010/main" val="209842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077200" y="635635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6" name="TextBox 5">
            <a:extLst>
              <a:ext uri="{FF2B5EF4-FFF2-40B4-BE49-F238E27FC236}">
                <a16:creationId xmlns:a16="http://schemas.microsoft.com/office/drawing/2014/main" id="{05F55EA1-F767-4839-A481-128483A5E6E8}"/>
              </a:ext>
            </a:extLst>
          </p:cNvPr>
          <p:cNvSpPr txBox="1"/>
          <p:nvPr/>
        </p:nvSpPr>
        <p:spPr>
          <a:xfrm>
            <a:off x="1381760" y="1222494"/>
            <a:ext cx="6096000" cy="369332"/>
          </a:xfrm>
          <a:prstGeom prst="rect">
            <a:avLst/>
          </a:prstGeom>
          <a:noFill/>
        </p:spPr>
        <p:txBody>
          <a:bodyPr wrap="square">
            <a:spAutoFit/>
          </a:bodyPr>
          <a:lstStyle/>
          <a:p>
            <a:pPr marL="0" lvl="0" indent="0" algn="l" rtl="0">
              <a:spcBef>
                <a:spcPts val="1200"/>
              </a:spcBef>
              <a:spcAft>
                <a:spcPts val="0"/>
              </a:spcAft>
              <a:buNone/>
            </a:pPr>
            <a:r>
              <a:rPr lang="en-US" sz="1800" dirty="0">
                <a:solidFill>
                  <a:schemeClr val="tx1">
                    <a:lumMod val="65000"/>
                    <a:lumOff val="35000"/>
                  </a:schemeClr>
                </a:solidFill>
                <a:latin typeface="Bahnschrift SemiBold Condensed" panose="020B0502040204020203" pitchFamily="34" charset="0"/>
              </a:rPr>
              <a:t>1. List of NBA Teams in America</a:t>
            </a:r>
          </a:p>
        </p:txBody>
      </p:sp>
      <p:pic>
        <p:nvPicPr>
          <p:cNvPr id="4" name="Picture 3">
            <a:extLst>
              <a:ext uri="{FF2B5EF4-FFF2-40B4-BE49-F238E27FC236}">
                <a16:creationId xmlns:a16="http://schemas.microsoft.com/office/drawing/2014/main" id="{15A9E1D5-EA35-4877-8734-EC49FC5A9CCE}"/>
              </a:ext>
            </a:extLst>
          </p:cNvPr>
          <p:cNvPicPr>
            <a:picLocks noChangeAspect="1"/>
          </p:cNvPicPr>
          <p:nvPr/>
        </p:nvPicPr>
        <p:blipFill>
          <a:blip r:embed="rId2"/>
          <a:stretch>
            <a:fillRect/>
          </a:stretch>
        </p:blipFill>
        <p:spPr>
          <a:xfrm>
            <a:off x="1381760" y="1729824"/>
            <a:ext cx="7911773" cy="3735766"/>
          </a:xfrm>
          <a:prstGeom prst="rect">
            <a:avLst/>
          </a:prstGeom>
        </p:spPr>
      </p:pic>
    </p:spTree>
    <p:extLst>
      <p:ext uri="{BB962C8B-B14F-4D97-AF65-F5344CB8AC3E}">
        <p14:creationId xmlns:p14="http://schemas.microsoft.com/office/powerpoint/2010/main" val="267790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077200" y="6356349"/>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10" name="Picture 9">
            <a:extLst>
              <a:ext uri="{FF2B5EF4-FFF2-40B4-BE49-F238E27FC236}">
                <a16:creationId xmlns:a16="http://schemas.microsoft.com/office/drawing/2014/main" id="{8418162A-F4BE-4F68-93F4-8BCF9529E88D}"/>
              </a:ext>
            </a:extLst>
          </p:cNvPr>
          <p:cNvPicPr>
            <a:picLocks noChangeAspect="1"/>
          </p:cNvPicPr>
          <p:nvPr/>
        </p:nvPicPr>
        <p:blipFill>
          <a:blip r:embed="rId2"/>
          <a:stretch>
            <a:fillRect/>
          </a:stretch>
        </p:blipFill>
        <p:spPr>
          <a:xfrm>
            <a:off x="1536575" y="3520440"/>
            <a:ext cx="4954350" cy="2138680"/>
          </a:xfrm>
          <a:prstGeom prst="rect">
            <a:avLst/>
          </a:prstGeom>
        </p:spPr>
      </p:pic>
      <p:sp>
        <p:nvSpPr>
          <p:cNvPr id="11" name="TextBox 10">
            <a:extLst>
              <a:ext uri="{FF2B5EF4-FFF2-40B4-BE49-F238E27FC236}">
                <a16:creationId xmlns:a16="http://schemas.microsoft.com/office/drawing/2014/main" id="{2A9830DA-BC85-4E41-A70B-66020D476130}"/>
              </a:ext>
            </a:extLst>
          </p:cNvPr>
          <p:cNvSpPr txBox="1"/>
          <p:nvPr/>
        </p:nvSpPr>
        <p:spPr>
          <a:xfrm>
            <a:off x="1381760" y="1222494"/>
            <a:ext cx="6096000" cy="369332"/>
          </a:xfrm>
          <a:prstGeom prst="rect">
            <a:avLst/>
          </a:prstGeom>
          <a:noFill/>
        </p:spPr>
        <p:txBody>
          <a:bodyPr wrap="square">
            <a:spAutoFit/>
          </a:bodyPr>
          <a:lstStyle/>
          <a:p>
            <a:pPr marL="0" lvl="0" indent="0" algn="l" rtl="0">
              <a:spcBef>
                <a:spcPts val="1200"/>
              </a:spcBef>
              <a:spcAft>
                <a:spcPts val="0"/>
              </a:spcAft>
              <a:buNone/>
            </a:pPr>
            <a:r>
              <a:rPr lang="en-US" sz="1800" dirty="0">
                <a:solidFill>
                  <a:schemeClr val="tx1">
                    <a:lumMod val="65000"/>
                    <a:lumOff val="35000"/>
                  </a:schemeClr>
                </a:solidFill>
                <a:latin typeface="Bahnschrift SemiBold Condensed" panose="020B0502040204020203" pitchFamily="34" charset="0"/>
              </a:rPr>
              <a:t>2. P</a:t>
            </a:r>
            <a:r>
              <a:rPr lang="en-US" dirty="0">
                <a:solidFill>
                  <a:schemeClr val="tx1">
                    <a:lumMod val="65000"/>
                    <a:lumOff val="35000"/>
                  </a:schemeClr>
                </a:solidFill>
                <a:latin typeface="Bahnschrift SemiBold Condensed" panose="020B0502040204020203" pitchFamily="34" charset="0"/>
              </a:rPr>
              <a:t>ercentage of Team divisions</a:t>
            </a:r>
            <a:endParaRPr lang="en-US" sz="1800" dirty="0">
              <a:solidFill>
                <a:schemeClr val="tx1">
                  <a:lumMod val="65000"/>
                  <a:lumOff val="35000"/>
                </a:schemeClr>
              </a:solidFill>
              <a:latin typeface="Bahnschrift SemiBold Condensed" panose="020B0502040204020203" pitchFamily="34" charset="0"/>
            </a:endParaRPr>
          </a:p>
        </p:txBody>
      </p:sp>
      <p:pic>
        <p:nvPicPr>
          <p:cNvPr id="13" name="Picture 12">
            <a:extLst>
              <a:ext uri="{FF2B5EF4-FFF2-40B4-BE49-F238E27FC236}">
                <a16:creationId xmlns:a16="http://schemas.microsoft.com/office/drawing/2014/main" id="{C6CA958F-0718-4DB8-916B-7FF99C850948}"/>
              </a:ext>
            </a:extLst>
          </p:cNvPr>
          <p:cNvPicPr>
            <a:picLocks noChangeAspect="1"/>
          </p:cNvPicPr>
          <p:nvPr/>
        </p:nvPicPr>
        <p:blipFill>
          <a:blip r:embed="rId3"/>
          <a:stretch>
            <a:fillRect/>
          </a:stretch>
        </p:blipFill>
        <p:spPr>
          <a:xfrm>
            <a:off x="1536575" y="1888155"/>
            <a:ext cx="6096000" cy="1348461"/>
          </a:xfrm>
          <a:prstGeom prst="rect">
            <a:avLst/>
          </a:prstGeom>
        </p:spPr>
      </p:pic>
    </p:spTree>
    <p:extLst>
      <p:ext uri="{BB962C8B-B14F-4D97-AF65-F5344CB8AC3E}">
        <p14:creationId xmlns:p14="http://schemas.microsoft.com/office/powerpoint/2010/main" val="1302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077200" y="6356349"/>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pic>
        <p:nvPicPr>
          <p:cNvPr id="8" name="Picture 7">
            <a:extLst>
              <a:ext uri="{FF2B5EF4-FFF2-40B4-BE49-F238E27FC236}">
                <a16:creationId xmlns:a16="http://schemas.microsoft.com/office/drawing/2014/main" id="{E5D34A5D-E178-46EC-A301-29FE15FDD09E}"/>
              </a:ext>
            </a:extLst>
          </p:cNvPr>
          <p:cNvPicPr>
            <a:picLocks noChangeAspect="1"/>
          </p:cNvPicPr>
          <p:nvPr/>
        </p:nvPicPr>
        <p:blipFill>
          <a:blip r:embed="rId2"/>
          <a:stretch>
            <a:fillRect/>
          </a:stretch>
        </p:blipFill>
        <p:spPr>
          <a:xfrm>
            <a:off x="1381760" y="1566788"/>
            <a:ext cx="6695440" cy="4484756"/>
          </a:xfrm>
          <a:prstGeom prst="rect">
            <a:avLst/>
          </a:prstGeom>
        </p:spPr>
      </p:pic>
      <p:sp>
        <p:nvSpPr>
          <p:cNvPr id="11" name="TextBox 10">
            <a:extLst>
              <a:ext uri="{FF2B5EF4-FFF2-40B4-BE49-F238E27FC236}">
                <a16:creationId xmlns:a16="http://schemas.microsoft.com/office/drawing/2014/main" id="{2A9830DA-BC85-4E41-A70B-66020D476130}"/>
              </a:ext>
            </a:extLst>
          </p:cNvPr>
          <p:cNvSpPr txBox="1"/>
          <p:nvPr/>
        </p:nvSpPr>
        <p:spPr>
          <a:xfrm>
            <a:off x="1381760" y="1222494"/>
            <a:ext cx="6096000" cy="369332"/>
          </a:xfrm>
          <a:prstGeom prst="rect">
            <a:avLst/>
          </a:prstGeom>
          <a:noFill/>
        </p:spPr>
        <p:txBody>
          <a:bodyPr wrap="square">
            <a:spAutoFit/>
          </a:bodyPr>
          <a:lstStyle/>
          <a:p>
            <a:pPr marL="0" lvl="0" indent="0" algn="l" rtl="0">
              <a:spcBef>
                <a:spcPts val="1200"/>
              </a:spcBef>
              <a:spcAft>
                <a:spcPts val="0"/>
              </a:spcAft>
              <a:buNone/>
            </a:pPr>
            <a:r>
              <a:rPr lang="en-US" sz="1800" dirty="0">
                <a:solidFill>
                  <a:schemeClr val="tx1">
                    <a:lumMod val="65000"/>
                    <a:lumOff val="35000"/>
                  </a:schemeClr>
                </a:solidFill>
                <a:latin typeface="Bahnschrift SemiBold Condensed" panose="020B0502040204020203" pitchFamily="34" charset="0"/>
              </a:rPr>
              <a:t>P</a:t>
            </a:r>
            <a:r>
              <a:rPr lang="en-US" dirty="0">
                <a:solidFill>
                  <a:schemeClr val="tx1">
                    <a:lumMod val="65000"/>
                    <a:lumOff val="35000"/>
                  </a:schemeClr>
                </a:solidFill>
                <a:latin typeface="Bahnschrift SemiBold Condensed" panose="020B0502040204020203" pitchFamily="34" charset="0"/>
              </a:rPr>
              <a:t>ercentage of Team divisions</a:t>
            </a:r>
            <a:endParaRPr lang="en-US" sz="1800" dirty="0">
              <a:solidFill>
                <a:schemeClr val="tx1">
                  <a:lumMod val="65000"/>
                  <a:lumOff val="3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485460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077200" y="635635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6" name="Picture 5">
            <a:extLst>
              <a:ext uri="{FF2B5EF4-FFF2-40B4-BE49-F238E27FC236}">
                <a16:creationId xmlns:a16="http://schemas.microsoft.com/office/drawing/2014/main" id="{0C365B71-BE77-4C7B-B25F-ED033CB5EC60}"/>
              </a:ext>
            </a:extLst>
          </p:cNvPr>
          <p:cNvPicPr>
            <a:picLocks noChangeAspect="1"/>
          </p:cNvPicPr>
          <p:nvPr/>
        </p:nvPicPr>
        <p:blipFill>
          <a:blip r:embed="rId2"/>
          <a:stretch>
            <a:fillRect/>
          </a:stretch>
        </p:blipFill>
        <p:spPr>
          <a:xfrm>
            <a:off x="6922257" y="1831868"/>
            <a:ext cx="3136775" cy="3897630"/>
          </a:xfrm>
          <a:prstGeom prst="rect">
            <a:avLst/>
          </a:prstGeom>
        </p:spPr>
      </p:pic>
      <p:pic>
        <p:nvPicPr>
          <p:cNvPr id="10" name="Picture 9">
            <a:extLst>
              <a:ext uri="{FF2B5EF4-FFF2-40B4-BE49-F238E27FC236}">
                <a16:creationId xmlns:a16="http://schemas.microsoft.com/office/drawing/2014/main" id="{573FC0A1-48D6-4EA2-8FBD-FC7D3FBD919C}"/>
              </a:ext>
            </a:extLst>
          </p:cNvPr>
          <p:cNvPicPr>
            <a:picLocks noChangeAspect="1"/>
          </p:cNvPicPr>
          <p:nvPr/>
        </p:nvPicPr>
        <p:blipFill>
          <a:blip r:embed="rId3"/>
          <a:stretch>
            <a:fillRect/>
          </a:stretch>
        </p:blipFill>
        <p:spPr>
          <a:xfrm>
            <a:off x="1438163" y="1831868"/>
            <a:ext cx="5346411" cy="1510772"/>
          </a:xfrm>
          <a:prstGeom prst="rect">
            <a:avLst/>
          </a:prstGeom>
        </p:spPr>
      </p:pic>
      <p:sp>
        <p:nvSpPr>
          <p:cNvPr id="12" name="TextBox 11">
            <a:extLst>
              <a:ext uri="{FF2B5EF4-FFF2-40B4-BE49-F238E27FC236}">
                <a16:creationId xmlns:a16="http://schemas.microsoft.com/office/drawing/2014/main" id="{A0BC4769-0D9B-487F-9DAD-DCCF24835D9C}"/>
              </a:ext>
            </a:extLst>
          </p:cNvPr>
          <p:cNvSpPr txBox="1"/>
          <p:nvPr/>
        </p:nvSpPr>
        <p:spPr>
          <a:xfrm>
            <a:off x="1300480" y="1123982"/>
            <a:ext cx="6096000" cy="707886"/>
          </a:xfrm>
          <a:prstGeom prst="rect">
            <a:avLst/>
          </a:prstGeom>
          <a:noFill/>
        </p:spPr>
        <p:txBody>
          <a:bodyPr wrap="square">
            <a:spAutoFit/>
          </a:bodyPr>
          <a:lstStyle/>
          <a:p>
            <a:r>
              <a:rPr lang="en-US" sz="2000" dirty="0">
                <a:solidFill>
                  <a:schemeClr val="tx1">
                    <a:lumMod val="65000"/>
                    <a:lumOff val="35000"/>
                  </a:schemeClr>
                </a:solidFill>
                <a:latin typeface="Bahnschrift SemiBold Condensed" panose="020B0502040204020203" pitchFamily="34" charset="0"/>
              </a:rPr>
              <a:t>3. Percentage of Teams in Each Conference</a:t>
            </a:r>
            <a:br>
              <a:rPr lang="en-US" sz="2000" dirty="0">
                <a:solidFill>
                  <a:schemeClr val="tx1">
                    <a:lumMod val="65000"/>
                    <a:lumOff val="35000"/>
                  </a:schemeClr>
                </a:solidFill>
                <a:latin typeface="Bahnschrift SemiBold Condensed" panose="020B0502040204020203" pitchFamily="34" charset="0"/>
              </a:rPr>
            </a:br>
            <a:endParaRPr lang="en-IN" sz="2000" dirty="0">
              <a:solidFill>
                <a:schemeClr val="tx1">
                  <a:lumMod val="65000"/>
                  <a:lumOff val="3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78956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077200" y="635635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12" name="TextBox 11">
            <a:extLst>
              <a:ext uri="{FF2B5EF4-FFF2-40B4-BE49-F238E27FC236}">
                <a16:creationId xmlns:a16="http://schemas.microsoft.com/office/drawing/2014/main" id="{A0BC4769-0D9B-487F-9DAD-DCCF24835D9C}"/>
              </a:ext>
            </a:extLst>
          </p:cNvPr>
          <p:cNvSpPr txBox="1"/>
          <p:nvPr/>
        </p:nvSpPr>
        <p:spPr>
          <a:xfrm>
            <a:off x="1300480" y="1123982"/>
            <a:ext cx="6096000" cy="707886"/>
          </a:xfrm>
          <a:prstGeom prst="rect">
            <a:avLst/>
          </a:prstGeom>
          <a:noFill/>
        </p:spPr>
        <p:txBody>
          <a:bodyPr wrap="square">
            <a:spAutoFit/>
          </a:bodyPr>
          <a:lstStyle/>
          <a:p>
            <a:r>
              <a:rPr lang="en-US" sz="2000" dirty="0">
                <a:solidFill>
                  <a:schemeClr val="tx1">
                    <a:lumMod val="65000"/>
                    <a:lumOff val="35000"/>
                  </a:schemeClr>
                </a:solidFill>
                <a:latin typeface="Bahnschrift SemiBold Condensed" panose="020B0502040204020203" pitchFamily="34" charset="0"/>
              </a:rPr>
              <a:t>Percentage of Teams in Each Conference</a:t>
            </a:r>
            <a:br>
              <a:rPr lang="en-US" sz="2000" dirty="0">
                <a:solidFill>
                  <a:schemeClr val="tx1">
                    <a:lumMod val="65000"/>
                    <a:lumOff val="35000"/>
                  </a:schemeClr>
                </a:solidFill>
                <a:latin typeface="Bahnschrift SemiBold Condensed" panose="020B0502040204020203" pitchFamily="34" charset="0"/>
              </a:rPr>
            </a:br>
            <a:endParaRPr lang="en-IN" sz="2000" dirty="0">
              <a:solidFill>
                <a:schemeClr val="tx1">
                  <a:lumMod val="65000"/>
                  <a:lumOff val="35000"/>
                </a:schemeClr>
              </a:solidFill>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AA39E120-F862-4646-9127-55183C536F76}"/>
              </a:ext>
            </a:extLst>
          </p:cNvPr>
          <p:cNvPicPr>
            <a:picLocks noChangeAspect="1"/>
          </p:cNvPicPr>
          <p:nvPr/>
        </p:nvPicPr>
        <p:blipFill>
          <a:blip r:embed="rId2"/>
          <a:stretch>
            <a:fillRect/>
          </a:stretch>
        </p:blipFill>
        <p:spPr>
          <a:xfrm>
            <a:off x="1300480" y="1559205"/>
            <a:ext cx="5713220" cy="4496155"/>
          </a:xfrm>
          <a:prstGeom prst="rect">
            <a:avLst/>
          </a:prstGeom>
        </p:spPr>
      </p:pic>
    </p:spTree>
    <p:extLst>
      <p:ext uri="{BB962C8B-B14F-4D97-AF65-F5344CB8AC3E}">
        <p14:creationId xmlns:p14="http://schemas.microsoft.com/office/powerpoint/2010/main" val="3447518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8153400" y="6356350"/>
            <a:ext cx="4114800" cy="365125"/>
          </a:xfrm>
        </p:spPr>
        <p:txBody>
          <a:bodyPr/>
          <a:lstStyle/>
          <a:p>
            <a:r>
              <a:rPr lang="en-IN" sz="1000" b="0" i="0" dirty="0">
                <a:effectLst/>
                <a:latin typeface="Bahnschrift SemiBold Condensed" panose="020B0502040204020203" pitchFamily="34" charset="0"/>
              </a:rPr>
              <a:t>Data Programming</a:t>
            </a:r>
            <a:endParaRPr lang="en-US" sz="1000" dirty="0">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9" name="TextBox 8">
            <a:extLst>
              <a:ext uri="{FF2B5EF4-FFF2-40B4-BE49-F238E27FC236}">
                <a16:creationId xmlns:a16="http://schemas.microsoft.com/office/drawing/2014/main" id="{83BD41C5-0BFA-4115-8EB8-E96B58B689FF}"/>
              </a:ext>
            </a:extLst>
          </p:cNvPr>
          <p:cNvSpPr txBox="1"/>
          <p:nvPr/>
        </p:nvSpPr>
        <p:spPr>
          <a:xfrm>
            <a:off x="3886200" y="2211102"/>
            <a:ext cx="6096000" cy="1446550"/>
          </a:xfrm>
          <a:prstGeom prst="rect">
            <a:avLst/>
          </a:prstGeom>
          <a:noFill/>
        </p:spPr>
        <p:txBody>
          <a:bodyPr wrap="square">
            <a:spAutoFit/>
          </a:bodyPr>
          <a:lstStyle/>
          <a:p>
            <a:r>
              <a:rPr lang="en-US" sz="8800" dirty="0">
                <a:solidFill>
                  <a:schemeClr val="tx1">
                    <a:lumMod val="65000"/>
                    <a:lumOff val="35000"/>
                  </a:schemeClr>
                </a:solidFill>
                <a:latin typeface="Bahnschrift SemiBold Condensed" panose="020B0502040204020203" pitchFamily="34" charset="0"/>
              </a:rPr>
              <a:t>Demonstration</a:t>
            </a:r>
            <a:endParaRPr lang="en-IN" sz="8800" dirty="0">
              <a:solidFill>
                <a:schemeClr val="tx1">
                  <a:lumMod val="65000"/>
                  <a:lumOff val="3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51704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277A787-7A30-46C0-AB2E-9A0924471D78}"/>
              </a:ext>
            </a:extLst>
          </p:cNvPr>
          <p:cNvPicPr>
            <a:picLocks noChangeAspect="1"/>
          </p:cNvPicPr>
          <p:nvPr/>
        </p:nvPicPr>
        <p:blipFill>
          <a:blip r:embed="rId2">
            <a:alphaModFix amt="18000"/>
          </a:blip>
          <a:stretch>
            <a:fillRect/>
          </a:stretch>
        </p:blipFill>
        <p:spPr>
          <a:xfrm>
            <a:off x="3302001" y="4322010"/>
            <a:ext cx="1786374" cy="1834656"/>
          </a:xfrm>
          <a:prstGeom prst="rect">
            <a:avLst/>
          </a:prstGeom>
        </p:spPr>
      </p:pic>
      <p:pic>
        <p:nvPicPr>
          <p:cNvPr id="44" name="Picture 43">
            <a:extLst>
              <a:ext uri="{FF2B5EF4-FFF2-40B4-BE49-F238E27FC236}">
                <a16:creationId xmlns:a16="http://schemas.microsoft.com/office/drawing/2014/main" id="{BFD99179-F4E3-4103-941B-09995243CF89}"/>
              </a:ext>
            </a:extLst>
          </p:cNvPr>
          <p:cNvPicPr>
            <a:picLocks noChangeAspect="1"/>
          </p:cNvPicPr>
          <p:nvPr/>
        </p:nvPicPr>
        <p:blipFill>
          <a:blip r:embed="rId3">
            <a:alphaModFix amt="25000"/>
          </a:blip>
          <a:stretch>
            <a:fillRect/>
          </a:stretch>
        </p:blipFill>
        <p:spPr>
          <a:xfrm>
            <a:off x="7814469" y="788855"/>
            <a:ext cx="1389397" cy="1581775"/>
          </a:xfrm>
          <a:prstGeom prst="rect">
            <a:avLst/>
          </a:prstGeom>
        </p:spPr>
      </p:pic>
      <p:pic>
        <p:nvPicPr>
          <p:cNvPr id="10" name="Picture 9">
            <a:extLst>
              <a:ext uri="{FF2B5EF4-FFF2-40B4-BE49-F238E27FC236}">
                <a16:creationId xmlns:a16="http://schemas.microsoft.com/office/drawing/2014/main" id="{B3E81E2E-034F-433B-8893-BF5DF3B21121}"/>
              </a:ext>
            </a:extLst>
          </p:cNvPr>
          <p:cNvPicPr>
            <a:picLocks noChangeAspect="1"/>
          </p:cNvPicPr>
          <p:nvPr/>
        </p:nvPicPr>
        <p:blipFill>
          <a:blip r:embed="rId4">
            <a:alphaModFix amt="15000"/>
          </a:blip>
          <a:stretch>
            <a:fillRect/>
          </a:stretch>
        </p:blipFill>
        <p:spPr>
          <a:xfrm>
            <a:off x="8161330" y="2439511"/>
            <a:ext cx="1223655" cy="1493274"/>
          </a:xfrm>
          <a:prstGeom prst="rect">
            <a:avLst/>
          </a:prstGeom>
        </p:spPr>
      </p:pic>
      <p:pic>
        <p:nvPicPr>
          <p:cNvPr id="26" name="Picture 25">
            <a:extLst>
              <a:ext uri="{FF2B5EF4-FFF2-40B4-BE49-F238E27FC236}">
                <a16:creationId xmlns:a16="http://schemas.microsoft.com/office/drawing/2014/main" id="{AC104622-1027-4C2F-800F-080788363A1A}"/>
              </a:ext>
            </a:extLst>
          </p:cNvPr>
          <p:cNvPicPr>
            <a:picLocks noChangeAspect="1"/>
          </p:cNvPicPr>
          <p:nvPr/>
        </p:nvPicPr>
        <p:blipFill>
          <a:blip r:embed="rId5">
            <a:alphaModFix amt="19000"/>
          </a:blip>
          <a:stretch>
            <a:fillRect/>
          </a:stretch>
        </p:blipFill>
        <p:spPr>
          <a:xfrm>
            <a:off x="6672069" y="3673477"/>
            <a:ext cx="1127790" cy="1145691"/>
          </a:xfrm>
          <a:prstGeom prst="rect">
            <a:avLst/>
          </a:prstGeom>
        </p:spPr>
      </p:pic>
      <p:pic>
        <p:nvPicPr>
          <p:cNvPr id="21" name="Picture 20">
            <a:extLst>
              <a:ext uri="{FF2B5EF4-FFF2-40B4-BE49-F238E27FC236}">
                <a16:creationId xmlns:a16="http://schemas.microsoft.com/office/drawing/2014/main" id="{ABA328BC-6371-48E2-9F31-B7CF487F9BA5}"/>
              </a:ext>
            </a:extLst>
          </p:cNvPr>
          <p:cNvPicPr>
            <a:picLocks noChangeAspect="1"/>
          </p:cNvPicPr>
          <p:nvPr/>
        </p:nvPicPr>
        <p:blipFill>
          <a:blip r:embed="rId6">
            <a:alphaModFix amt="31000"/>
          </a:blip>
          <a:stretch>
            <a:fillRect/>
          </a:stretch>
        </p:blipFill>
        <p:spPr>
          <a:xfrm>
            <a:off x="4958457" y="4246322"/>
            <a:ext cx="1237875" cy="1219400"/>
          </a:xfrm>
          <a:prstGeom prst="rect">
            <a:avLst/>
          </a:prstGeom>
        </p:spPr>
      </p:pic>
      <p:pic>
        <p:nvPicPr>
          <p:cNvPr id="34" name="Picture 33">
            <a:extLst>
              <a:ext uri="{FF2B5EF4-FFF2-40B4-BE49-F238E27FC236}">
                <a16:creationId xmlns:a16="http://schemas.microsoft.com/office/drawing/2014/main" id="{1F51EE57-7F2C-4452-BCD5-3F92C6A09517}"/>
              </a:ext>
            </a:extLst>
          </p:cNvPr>
          <p:cNvPicPr>
            <a:picLocks noChangeAspect="1"/>
          </p:cNvPicPr>
          <p:nvPr/>
        </p:nvPicPr>
        <p:blipFill>
          <a:blip r:embed="rId7">
            <a:alphaModFix amt="27000"/>
          </a:blip>
          <a:stretch>
            <a:fillRect/>
          </a:stretch>
        </p:blipFill>
        <p:spPr>
          <a:xfrm>
            <a:off x="6229632" y="1588570"/>
            <a:ext cx="1237599" cy="1462616"/>
          </a:xfrm>
          <a:prstGeom prst="rect">
            <a:avLst/>
          </a:prstGeom>
        </p:spPr>
      </p:pic>
      <p:pic>
        <p:nvPicPr>
          <p:cNvPr id="24" name="Picture 23">
            <a:extLst>
              <a:ext uri="{FF2B5EF4-FFF2-40B4-BE49-F238E27FC236}">
                <a16:creationId xmlns:a16="http://schemas.microsoft.com/office/drawing/2014/main" id="{F3954F64-3DB6-4067-949A-2CF0A857F00E}"/>
              </a:ext>
            </a:extLst>
          </p:cNvPr>
          <p:cNvPicPr>
            <a:picLocks noChangeAspect="1"/>
          </p:cNvPicPr>
          <p:nvPr/>
        </p:nvPicPr>
        <p:blipFill>
          <a:blip r:embed="rId8">
            <a:alphaModFix amt="25000"/>
          </a:blip>
          <a:stretch>
            <a:fillRect/>
          </a:stretch>
        </p:blipFill>
        <p:spPr>
          <a:xfrm>
            <a:off x="4222723" y="1476765"/>
            <a:ext cx="1419151" cy="1329044"/>
          </a:xfrm>
          <a:prstGeom prst="rect">
            <a:avLst/>
          </a:prstGeom>
        </p:spPr>
      </p:pic>
      <p:pic>
        <p:nvPicPr>
          <p:cNvPr id="32" name="Picture 31">
            <a:extLst>
              <a:ext uri="{FF2B5EF4-FFF2-40B4-BE49-F238E27FC236}">
                <a16:creationId xmlns:a16="http://schemas.microsoft.com/office/drawing/2014/main" id="{DE6C51C5-2B64-4839-A505-5BA928B48AA0}"/>
              </a:ext>
            </a:extLst>
          </p:cNvPr>
          <p:cNvPicPr>
            <a:picLocks noChangeAspect="1"/>
          </p:cNvPicPr>
          <p:nvPr/>
        </p:nvPicPr>
        <p:blipFill>
          <a:blip r:embed="rId9">
            <a:alphaModFix amt="27000"/>
          </a:blip>
          <a:stretch>
            <a:fillRect/>
          </a:stretch>
        </p:blipFill>
        <p:spPr>
          <a:xfrm>
            <a:off x="2762925" y="1807901"/>
            <a:ext cx="1237599" cy="1219400"/>
          </a:xfrm>
          <a:prstGeom prst="rect">
            <a:avLst/>
          </a:prstGeom>
        </p:spPr>
      </p:pic>
      <p:sp>
        <p:nvSpPr>
          <p:cNvPr id="13" name="TextBox 12">
            <a:extLst>
              <a:ext uri="{FF2B5EF4-FFF2-40B4-BE49-F238E27FC236}">
                <a16:creationId xmlns:a16="http://schemas.microsoft.com/office/drawing/2014/main" id="{6E036A71-0F16-47DE-AF5D-842C23BBAD47}"/>
              </a:ext>
            </a:extLst>
          </p:cNvPr>
          <p:cNvSpPr txBox="1"/>
          <p:nvPr/>
        </p:nvSpPr>
        <p:spPr>
          <a:xfrm>
            <a:off x="3103880" y="2151727"/>
            <a:ext cx="5984240" cy="2800767"/>
          </a:xfrm>
          <a:prstGeom prst="rect">
            <a:avLst/>
          </a:prstGeom>
          <a:noFill/>
        </p:spPr>
        <p:txBody>
          <a:bodyPr wrap="square" rtlCol="0">
            <a:spAutoFit/>
          </a:bodyPr>
          <a:lstStyle/>
          <a:p>
            <a:pPr algn="ctr"/>
            <a:r>
              <a:rPr lang="en-IN" sz="8800" b="1" dirty="0">
                <a:solidFill>
                  <a:schemeClr val="tx1">
                    <a:lumMod val="75000"/>
                    <a:lumOff val="25000"/>
                  </a:schemeClr>
                </a:solidFill>
                <a:latin typeface="Bahnschrift SemiBold Condensed" panose="020B0502040204020203" pitchFamily="34" charset="0"/>
              </a:rPr>
              <a:t>American NBA Teams</a:t>
            </a:r>
          </a:p>
        </p:txBody>
      </p:sp>
      <p:pic>
        <p:nvPicPr>
          <p:cNvPr id="16" name="Picture 15">
            <a:extLst>
              <a:ext uri="{FF2B5EF4-FFF2-40B4-BE49-F238E27FC236}">
                <a16:creationId xmlns:a16="http://schemas.microsoft.com/office/drawing/2014/main" id="{79B60774-7B0E-425C-877B-004D895D99AF}"/>
              </a:ext>
            </a:extLst>
          </p:cNvPr>
          <p:cNvPicPr>
            <a:picLocks noChangeAspect="1"/>
          </p:cNvPicPr>
          <p:nvPr/>
        </p:nvPicPr>
        <p:blipFill>
          <a:blip r:embed="rId10">
            <a:alphaModFix amt="22000"/>
          </a:blip>
          <a:stretch>
            <a:fillRect/>
          </a:stretch>
        </p:blipFill>
        <p:spPr>
          <a:xfrm>
            <a:off x="1953242" y="3027680"/>
            <a:ext cx="1232384" cy="1678592"/>
          </a:xfrm>
          <a:prstGeom prst="rect">
            <a:avLst/>
          </a:prstGeom>
        </p:spPr>
      </p:pic>
      <p:pic>
        <p:nvPicPr>
          <p:cNvPr id="28" name="Picture 27">
            <a:extLst>
              <a:ext uri="{FF2B5EF4-FFF2-40B4-BE49-F238E27FC236}">
                <a16:creationId xmlns:a16="http://schemas.microsoft.com/office/drawing/2014/main" id="{A74B1EDC-02B6-4E3E-B4D1-9BE73888BA51}"/>
              </a:ext>
            </a:extLst>
          </p:cNvPr>
          <p:cNvPicPr>
            <a:picLocks noChangeAspect="1"/>
          </p:cNvPicPr>
          <p:nvPr/>
        </p:nvPicPr>
        <p:blipFill>
          <a:blip r:embed="rId11">
            <a:alphaModFix amt="23000"/>
          </a:blip>
          <a:stretch>
            <a:fillRect/>
          </a:stretch>
        </p:blipFill>
        <p:spPr>
          <a:xfrm>
            <a:off x="9861616" y="4690370"/>
            <a:ext cx="1368437" cy="1388860"/>
          </a:xfrm>
          <a:prstGeom prst="rect">
            <a:avLst/>
          </a:prstGeom>
        </p:spPr>
      </p:pic>
      <p:pic>
        <p:nvPicPr>
          <p:cNvPr id="30" name="Picture 29">
            <a:extLst>
              <a:ext uri="{FF2B5EF4-FFF2-40B4-BE49-F238E27FC236}">
                <a16:creationId xmlns:a16="http://schemas.microsoft.com/office/drawing/2014/main" id="{A01FBC2C-528F-463F-B7EE-10DF4BAC9364}"/>
              </a:ext>
            </a:extLst>
          </p:cNvPr>
          <p:cNvPicPr>
            <a:picLocks noChangeAspect="1"/>
          </p:cNvPicPr>
          <p:nvPr/>
        </p:nvPicPr>
        <p:blipFill>
          <a:blip r:embed="rId12">
            <a:alphaModFix amt="16000"/>
          </a:blip>
          <a:stretch>
            <a:fillRect/>
          </a:stretch>
        </p:blipFill>
        <p:spPr>
          <a:xfrm>
            <a:off x="9811063" y="694553"/>
            <a:ext cx="1237599" cy="1457174"/>
          </a:xfrm>
          <a:prstGeom prst="rect">
            <a:avLst/>
          </a:prstGeom>
        </p:spPr>
      </p:pic>
      <p:pic>
        <p:nvPicPr>
          <p:cNvPr id="36" name="Picture 35">
            <a:extLst>
              <a:ext uri="{FF2B5EF4-FFF2-40B4-BE49-F238E27FC236}">
                <a16:creationId xmlns:a16="http://schemas.microsoft.com/office/drawing/2014/main" id="{3619D1BA-0277-425C-9CB2-44966B5713DC}"/>
              </a:ext>
            </a:extLst>
          </p:cNvPr>
          <p:cNvPicPr>
            <a:picLocks noChangeAspect="1"/>
          </p:cNvPicPr>
          <p:nvPr/>
        </p:nvPicPr>
        <p:blipFill>
          <a:blip r:embed="rId13">
            <a:alphaModFix amt="20000"/>
          </a:blip>
          <a:stretch>
            <a:fillRect/>
          </a:stretch>
        </p:blipFill>
        <p:spPr>
          <a:xfrm>
            <a:off x="1076639" y="4542686"/>
            <a:ext cx="1235903" cy="1544877"/>
          </a:xfrm>
          <a:prstGeom prst="rect">
            <a:avLst/>
          </a:prstGeom>
        </p:spPr>
      </p:pic>
      <p:pic>
        <p:nvPicPr>
          <p:cNvPr id="38" name="Picture 37">
            <a:extLst>
              <a:ext uri="{FF2B5EF4-FFF2-40B4-BE49-F238E27FC236}">
                <a16:creationId xmlns:a16="http://schemas.microsoft.com/office/drawing/2014/main" id="{A635DF75-E1EB-4E8F-8135-41C10EB7CC11}"/>
              </a:ext>
            </a:extLst>
          </p:cNvPr>
          <p:cNvPicPr>
            <a:picLocks noChangeAspect="1"/>
          </p:cNvPicPr>
          <p:nvPr/>
        </p:nvPicPr>
        <p:blipFill>
          <a:blip r:embed="rId14">
            <a:alphaModFix amt="19000"/>
          </a:blip>
          <a:stretch>
            <a:fillRect/>
          </a:stretch>
        </p:blipFill>
        <p:spPr>
          <a:xfrm>
            <a:off x="998867" y="770437"/>
            <a:ext cx="1447072" cy="1447072"/>
          </a:xfrm>
          <a:prstGeom prst="rect">
            <a:avLst/>
          </a:prstGeom>
        </p:spPr>
      </p:pic>
      <p:pic>
        <p:nvPicPr>
          <p:cNvPr id="40" name="Picture 39">
            <a:extLst>
              <a:ext uri="{FF2B5EF4-FFF2-40B4-BE49-F238E27FC236}">
                <a16:creationId xmlns:a16="http://schemas.microsoft.com/office/drawing/2014/main" id="{C9007488-612B-4D8B-A5B4-C5E6EDCF0130}"/>
              </a:ext>
            </a:extLst>
          </p:cNvPr>
          <p:cNvPicPr>
            <a:picLocks noChangeAspect="1"/>
          </p:cNvPicPr>
          <p:nvPr/>
        </p:nvPicPr>
        <p:blipFill>
          <a:blip r:embed="rId15">
            <a:alphaModFix amt="27000"/>
          </a:blip>
          <a:stretch>
            <a:fillRect/>
          </a:stretch>
        </p:blipFill>
        <p:spPr>
          <a:xfrm>
            <a:off x="7587724" y="4633984"/>
            <a:ext cx="1500396" cy="1435161"/>
          </a:xfrm>
          <a:prstGeom prst="rect">
            <a:avLst/>
          </a:prstGeom>
        </p:spPr>
      </p:pic>
      <p:pic>
        <p:nvPicPr>
          <p:cNvPr id="42" name="Picture 41">
            <a:extLst>
              <a:ext uri="{FF2B5EF4-FFF2-40B4-BE49-F238E27FC236}">
                <a16:creationId xmlns:a16="http://schemas.microsoft.com/office/drawing/2014/main" id="{70533718-44FE-462F-9AE4-8392F23E62F5}"/>
              </a:ext>
            </a:extLst>
          </p:cNvPr>
          <p:cNvPicPr>
            <a:picLocks noChangeAspect="1"/>
          </p:cNvPicPr>
          <p:nvPr/>
        </p:nvPicPr>
        <p:blipFill>
          <a:blip r:embed="rId16">
            <a:alphaModFix amt="23000"/>
          </a:blip>
          <a:stretch>
            <a:fillRect/>
          </a:stretch>
        </p:blipFill>
        <p:spPr>
          <a:xfrm>
            <a:off x="9789247" y="2413928"/>
            <a:ext cx="1300141" cy="1477430"/>
          </a:xfrm>
          <a:prstGeom prst="rect">
            <a:avLst/>
          </a:prstGeom>
        </p:spPr>
      </p:pic>
      <p:pic>
        <p:nvPicPr>
          <p:cNvPr id="46" name="Picture 45">
            <a:extLst>
              <a:ext uri="{FF2B5EF4-FFF2-40B4-BE49-F238E27FC236}">
                <a16:creationId xmlns:a16="http://schemas.microsoft.com/office/drawing/2014/main" id="{13723270-E37F-4B92-9C92-F87E23AB50C5}"/>
              </a:ext>
            </a:extLst>
          </p:cNvPr>
          <p:cNvPicPr>
            <a:picLocks noChangeAspect="1"/>
          </p:cNvPicPr>
          <p:nvPr/>
        </p:nvPicPr>
        <p:blipFill>
          <a:blip r:embed="rId17">
            <a:alphaModFix amt="18000"/>
          </a:blip>
          <a:stretch>
            <a:fillRect/>
          </a:stretch>
        </p:blipFill>
        <p:spPr>
          <a:xfrm>
            <a:off x="6041189" y="4907637"/>
            <a:ext cx="1426042" cy="1206652"/>
          </a:xfrm>
          <a:prstGeom prst="rect">
            <a:avLst/>
          </a:prstGeom>
        </p:spPr>
      </p:pic>
      <p:pic>
        <p:nvPicPr>
          <p:cNvPr id="48" name="Picture 47">
            <a:extLst>
              <a:ext uri="{FF2B5EF4-FFF2-40B4-BE49-F238E27FC236}">
                <a16:creationId xmlns:a16="http://schemas.microsoft.com/office/drawing/2014/main" id="{788D4533-7449-422E-9EB7-D2C94A446AC8}"/>
              </a:ext>
            </a:extLst>
          </p:cNvPr>
          <p:cNvPicPr>
            <a:picLocks noChangeAspect="1"/>
          </p:cNvPicPr>
          <p:nvPr/>
        </p:nvPicPr>
        <p:blipFill>
          <a:blip r:embed="rId18">
            <a:alphaModFix amt="15000"/>
          </a:blip>
          <a:stretch>
            <a:fillRect/>
          </a:stretch>
        </p:blipFill>
        <p:spPr>
          <a:xfrm>
            <a:off x="5266202" y="904162"/>
            <a:ext cx="1232384" cy="828673"/>
          </a:xfrm>
          <a:prstGeom prst="rect">
            <a:avLst/>
          </a:prstGeom>
        </p:spPr>
      </p:pic>
      <p:pic>
        <p:nvPicPr>
          <p:cNvPr id="50" name="Picture 49">
            <a:extLst>
              <a:ext uri="{FF2B5EF4-FFF2-40B4-BE49-F238E27FC236}">
                <a16:creationId xmlns:a16="http://schemas.microsoft.com/office/drawing/2014/main" id="{F17ED0FD-60A2-47C7-AB2D-509AC7AE38BD}"/>
              </a:ext>
            </a:extLst>
          </p:cNvPr>
          <p:cNvPicPr>
            <a:picLocks noChangeAspect="1"/>
          </p:cNvPicPr>
          <p:nvPr/>
        </p:nvPicPr>
        <p:blipFill>
          <a:blip r:embed="rId19">
            <a:alphaModFix amt="14000"/>
          </a:blip>
          <a:stretch>
            <a:fillRect/>
          </a:stretch>
        </p:blipFill>
        <p:spPr>
          <a:xfrm>
            <a:off x="9037750" y="3600596"/>
            <a:ext cx="1019185" cy="1269176"/>
          </a:xfrm>
          <a:prstGeom prst="rect">
            <a:avLst/>
          </a:prstGeom>
        </p:spPr>
      </p:pic>
      <p:pic>
        <p:nvPicPr>
          <p:cNvPr id="52" name="Picture 51">
            <a:extLst>
              <a:ext uri="{FF2B5EF4-FFF2-40B4-BE49-F238E27FC236}">
                <a16:creationId xmlns:a16="http://schemas.microsoft.com/office/drawing/2014/main" id="{665D8A15-5A7D-4D50-AE8B-8EF691E98331}"/>
              </a:ext>
            </a:extLst>
          </p:cNvPr>
          <p:cNvPicPr>
            <a:picLocks noChangeAspect="1"/>
          </p:cNvPicPr>
          <p:nvPr/>
        </p:nvPicPr>
        <p:blipFill>
          <a:blip r:embed="rId20">
            <a:alphaModFix amt="17000"/>
          </a:blip>
          <a:stretch>
            <a:fillRect/>
          </a:stretch>
        </p:blipFill>
        <p:spPr>
          <a:xfrm>
            <a:off x="1123989" y="2370630"/>
            <a:ext cx="919659" cy="1302847"/>
          </a:xfrm>
          <a:prstGeom prst="rect">
            <a:avLst/>
          </a:prstGeom>
        </p:spPr>
      </p:pic>
      <p:pic>
        <p:nvPicPr>
          <p:cNvPr id="54" name="Picture 53">
            <a:extLst>
              <a:ext uri="{FF2B5EF4-FFF2-40B4-BE49-F238E27FC236}">
                <a16:creationId xmlns:a16="http://schemas.microsoft.com/office/drawing/2014/main" id="{BAABF772-042D-4EEF-910C-4D462387A75A}"/>
              </a:ext>
            </a:extLst>
          </p:cNvPr>
          <p:cNvPicPr>
            <a:picLocks noChangeAspect="1"/>
          </p:cNvPicPr>
          <p:nvPr/>
        </p:nvPicPr>
        <p:blipFill>
          <a:blip r:embed="rId21">
            <a:alphaModFix amt="18000"/>
          </a:blip>
          <a:stretch>
            <a:fillRect/>
          </a:stretch>
        </p:blipFill>
        <p:spPr>
          <a:xfrm>
            <a:off x="2751064" y="989932"/>
            <a:ext cx="1122987" cy="677355"/>
          </a:xfrm>
          <a:prstGeom prst="rect">
            <a:avLst/>
          </a:prstGeom>
        </p:spPr>
      </p:pic>
    </p:spTree>
    <p:extLst>
      <p:ext uri="{BB962C8B-B14F-4D97-AF65-F5344CB8AC3E}">
        <p14:creationId xmlns:p14="http://schemas.microsoft.com/office/powerpoint/2010/main" val="27788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265160" y="636270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8" name="Picture 7" descr="Graphical user interface&#10;&#10;Description automatically generated with medium confidence">
            <a:extLst>
              <a:ext uri="{FF2B5EF4-FFF2-40B4-BE49-F238E27FC236}">
                <a16:creationId xmlns:a16="http://schemas.microsoft.com/office/drawing/2014/main" id="{2A73AF03-9C51-4E49-8774-EEBC8CAF1B7A}"/>
              </a:ext>
            </a:extLst>
          </p:cNvPr>
          <p:cNvPicPr>
            <a:picLocks noChangeAspect="1"/>
          </p:cNvPicPr>
          <p:nvPr/>
        </p:nvPicPr>
        <p:blipFill>
          <a:blip r:embed="rId2"/>
          <a:stretch>
            <a:fillRect/>
          </a:stretch>
        </p:blipFill>
        <p:spPr>
          <a:xfrm>
            <a:off x="3520438" y="1226819"/>
            <a:ext cx="4404361" cy="4404361"/>
          </a:xfrm>
          <a:prstGeom prst="rect">
            <a:avLst/>
          </a:prstGeom>
        </p:spPr>
      </p:pic>
    </p:spTree>
    <p:extLst>
      <p:ext uri="{BB962C8B-B14F-4D97-AF65-F5344CB8AC3E}">
        <p14:creationId xmlns:p14="http://schemas.microsoft.com/office/powerpoint/2010/main" val="307146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259840" y="1557922"/>
            <a:ext cx="9353731" cy="4265935"/>
          </a:xfrm>
        </p:spPr>
        <p:txBody>
          <a:bodyPr vert="horz" lIns="91440" tIns="45720" rIns="91440" bIns="45720" rtlCol="0" anchor="t">
            <a:noAutofit/>
          </a:bodyPr>
          <a:lstStyle/>
          <a:p>
            <a:pPr algn="just">
              <a:lnSpc>
                <a:spcPct val="200000"/>
              </a:lnSpc>
            </a:pPr>
            <a:r>
              <a:rPr lang="en-US" sz="2000" b="0" i="0" dirty="0">
                <a:solidFill>
                  <a:schemeClr val="tx1">
                    <a:lumMod val="65000"/>
                    <a:lumOff val="35000"/>
                  </a:schemeClr>
                </a:solidFill>
                <a:effectLst/>
                <a:latin typeface="Bahnschrift SemiBold Condensed" panose="020B0502040204020203" pitchFamily="34" charset="0"/>
              </a:rPr>
              <a:t>The </a:t>
            </a:r>
            <a:r>
              <a:rPr lang="en-US" sz="2000" b="1" i="0" dirty="0">
                <a:solidFill>
                  <a:schemeClr val="tx1">
                    <a:lumMod val="65000"/>
                    <a:lumOff val="35000"/>
                  </a:schemeClr>
                </a:solidFill>
                <a:effectLst/>
                <a:latin typeface="Bahnschrift SemiBold Condensed" panose="020B0502040204020203" pitchFamily="34" charset="0"/>
              </a:rPr>
              <a:t>National Basketball Association</a:t>
            </a:r>
            <a:r>
              <a:rPr lang="en-US" sz="2000" b="0" i="0" dirty="0">
                <a:solidFill>
                  <a:schemeClr val="tx1">
                    <a:lumMod val="65000"/>
                    <a:lumOff val="35000"/>
                  </a:schemeClr>
                </a:solidFill>
                <a:effectLst/>
                <a:latin typeface="Bahnschrift SemiBold Condensed" panose="020B0502040204020203" pitchFamily="34" charset="0"/>
              </a:rPr>
              <a:t> (</a:t>
            </a:r>
            <a:r>
              <a:rPr lang="en-US" sz="2000" b="1" i="0" dirty="0">
                <a:solidFill>
                  <a:schemeClr val="tx1">
                    <a:lumMod val="65000"/>
                    <a:lumOff val="35000"/>
                  </a:schemeClr>
                </a:solidFill>
                <a:effectLst/>
                <a:latin typeface="Bahnschrift SemiBold Condensed" panose="020B0502040204020203" pitchFamily="34" charset="0"/>
              </a:rPr>
              <a:t>NBA</a:t>
            </a:r>
            <a:r>
              <a:rPr lang="en-US" sz="2000" b="0" i="0" dirty="0">
                <a:solidFill>
                  <a:schemeClr val="tx1">
                    <a:lumMod val="65000"/>
                    <a:lumOff val="35000"/>
                  </a:schemeClr>
                </a:solidFill>
                <a:effectLst/>
                <a:latin typeface="Bahnschrift SemiBold Condensed" panose="020B0502040204020203" pitchFamily="34" charset="0"/>
              </a:rPr>
              <a:t>) is a professional basketball league in North America. The league is composed of 30 teams (29 in the United States and 1 in Canada) and is one of the major professional sports leagues in the United States and Canada.</a:t>
            </a:r>
          </a:p>
          <a:p>
            <a:pPr algn="just">
              <a:lnSpc>
                <a:spcPct val="200000"/>
              </a:lnSpc>
            </a:pPr>
            <a:r>
              <a:rPr lang="en-US" sz="2000" b="0" i="0" dirty="0">
                <a:solidFill>
                  <a:schemeClr val="tx1">
                    <a:lumMod val="65000"/>
                    <a:lumOff val="35000"/>
                  </a:schemeClr>
                </a:solidFill>
                <a:effectLst/>
                <a:latin typeface="Bahnschrift SemiBold Condensed" panose="020B0502040204020203" pitchFamily="34" charset="0"/>
              </a:rPr>
              <a:t>The league is divided up into two conferences, the Eastern Conference and the Western Conference. The Eastern conference has three divisions called Atlantic, Central, and Southeast. The Western Conference also has three divisions, which are the Northwest, Pacific, and Southwest. Each division has 5 teams.</a:t>
            </a:r>
            <a:br>
              <a:rPr lang="en-US" sz="2000" dirty="0">
                <a:solidFill>
                  <a:schemeClr val="tx1">
                    <a:lumMod val="65000"/>
                    <a:lumOff val="35000"/>
                  </a:schemeClr>
                </a:solidFill>
                <a:latin typeface="Bahnschrift SemiBold Condensed" panose="020B0502040204020203" pitchFamily="34" charset="0"/>
              </a:rPr>
            </a:br>
            <a:endParaRPr lang="en-US" sz="2000" i="0" dirty="0">
              <a:solidFill>
                <a:schemeClr val="tx1">
                  <a:lumMod val="65000"/>
                  <a:lumOff val="35000"/>
                </a:schemeClr>
              </a:solidFill>
              <a:effectLst/>
              <a:latin typeface="Bahnschrift SemiBold Condensed" panose="020B0502040204020203" pitchFamily="34" charset="0"/>
            </a:endParaRP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7980680" y="637286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sp>
        <p:nvSpPr>
          <p:cNvPr id="10" name="Title 9">
            <a:extLst>
              <a:ext uri="{FF2B5EF4-FFF2-40B4-BE49-F238E27FC236}">
                <a16:creationId xmlns:a16="http://schemas.microsoft.com/office/drawing/2014/main" id="{FAE03EFE-8B7D-4A99-87C6-AD2FF0091F2A}"/>
              </a:ext>
            </a:extLst>
          </p:cNvPr>
          <p:cNvSpPr>
            <a:spLocks noGrp="1"/>
          </p:cNvSpPr>
          <p:nvPr>
            <p:ph type="title"/>
          </p:nvPr>
        </p:nvSpPr>
        <p:spPr>
          <a:xfrm>
            <a:off x="1259840" y="1077862"/>
            <a:ext cx="3302000" cy="548104"/>
          </a:xfrm>
        </p:spPr>
        <p:txBody>
          <a:bodyPr>
            <a:normAutofit/>
          </a:bodyPr>
          <a:lstStyle/>
          <a:p>
            <a:r>
              <a:rPr lang="en-IN" sz="3200" dirty="0">
                <a:latin typeface="Bahnschrift SemiBold Condensed" panose="020B0502040204020203" pitchFamily="34" charset="0"/>
              </a:rPr>
              <a:t>Project Summary</a:t>
            </a:r>
          </a:p>
        </p:txBody>
      </p:sp>
      <p:sp>
        <p:nvSpPr>
          <p:cNvPr id="12" name="Subtitle 2">
            <a:extLst>
              <a:ext uri="{FF2B5EF4-FFF2-40B4-BE49-F238E27FC236}">
                <a16:creationId xmlns:a16="http://schemas.microsoft.com/office/drawing/2014/main" id="{CCD78849-D678-4C96-889C-A72345585F4C}"/>
              </a:ext>
            </a:extLst>
          </p:cNvPr>
          <p:cNvSpPr txBox="1">
            <a:spLocks/>
          </p:cNvSpPr>
          <p:nvPr/>
        </p:nvSpPr>
        <p:spPr>
          <a:xfrm>
            <a:off x="1259840" y="2675523"/>
            <a:ext cx="1574800" cy="3024237"/>
          </a:xfrm>
          <a:prstGeom prst="rect">
            <a:avLst/>
          </a:prstGeom>
        </p:spPr>
        <p:txBody>
          <a:bodyPr vert="horz" lIns="91440" tIns="45720" rIns="91440" bIns="45720" rtlCol="0" anchor="t">
            <a:no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solidFill>
                <a:schemeClr val="tx1">
                  <a:lumMod val="65000"/>
                  <a:lumOff val="3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194202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8265160" y="6356349"/>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dirty="0"/>
          </a:p>
        </p:txBody>
      </p:sp>
      <p:sp>
        <p:nvSpPr>
          <p:cNvPr id="12" name="Subtitle 2">
            <a:extLst>
              <a:ext uri="{FF2B5EF4-FFF2-40B4-BE49-F238E27FC236}">
                <a16:creationId xmlns:a16="http://schemas.microsoft.com/office/drawing/2014/main" id="{CCD78849-D678-4C96-889C-A72345585F4C}"/>
              </a:ext>
            </a:extLst>
          </p:cNvPr>
          <p:cNvSpPr txBox="1">
            <a:spLocks/>
          </p:cNvSpPr>
          <p:nvPr/>
        </p:nvSpPr>
        <p:spPr>
          <a:xfrm>
            <a:off x="1259840" y="2675523"/>
            <a:ext cx="1574800" cy="3024237"/>
          </a:xfrm>
          <a:prstGeom prst="rect">
            <a:avLst/>
          </a:prstGeom>
        </p:spPr>
        <p:txBody>
          <a:bodyPr vert="horz" lIns="91440" tIns="45720" rIns="91440" bIns="45720" rtlCol="0" anchor="t">
            <a:no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solidFill>
                <a:schemeClr val="tx1">
                  <a:lumMod val="65000"/>
                  <a:lumOff val="35000"/>
                </a:schemeClr>
              </a:solidFill>
              <a:latin typeface="Bahnschrift SemiBold Condensed" panose="020B0502040204020203" pitchFamily="34" charset="0"/>
            </a:endParaRPr>
          </a:p>
        </p:txBody>
      </p:sp>
      <p:pic>
        <p:nvPicPr>
          <p:cNvPr id="11" name="Picture 10">
            <a:extLst>
              <a:ext uri="{FF2B5EF4-FFF2-40B4-BE49-F238E27FC236}">
                <a16:creationId xmlns:a16="http://schemas.microsoft.com/office/drawing/2014/main" id="{1812F3ED-1C99-4D96-8328-A19167A18AEF}"/>
              </a:ext>
            </a:extLst>
          </p:cNvPr>
          <p:cNvPicPr>
            <a:picLocks noChangeAspect="1"/>
          </p:cNvPicPr>
          <p:nvPr/>
        </p:nvPicPr>
        <p:blipFill>
          <a:blip r:embed="rId3"/>
          <a:stretch>
            <a:fillRect/>
          </a:stretch>
        </p:blipFill>
        <p:spPr>
          <a:xfrm>
            <a:off x="955305" y="1011976"/>
            <a:ext cx="1981302" cy="4159464"/>
          </a:xfrm>
          <a:prstGeom prst="rect">
            <a:avLst/>
          </a:prstGeom>
        </p:spPr>
      </p:pic>
      <p:pic>
        <p:nvPicPr>
          <p:cNvPr id="14" name="Picture 13">
            <a:extLst>
              <a:ext uri="{FF2B5EF4-FFF2-40B4-BE49-F238E27FC236}">
                <a16:creationId xmlns:a16="http://schemas.microsoft.com/office/drawing/2014/main" id="{81540E39-EC4D-4B08-874D-305A209CDFF2}"/>
              </a:ext>
            </a:extLst>
          </p:cNvPr>
          <p:cNvPicPr>
            <a:picLocks noChangeAspect="1"/>
          </p:cNvPicPr>
          <p:nvPr/>
        </p:nvPicPr>
        <p:blipFill rotWithShape="1">
          <a:blip r:embed="rId4"/>
          <a:srcRect t="1355"/>
          <a:stretch/>
        </p:blipFill>
        <p:spPr>
          <a:xfrm>
            <a:off x="2933432" y="1495844"/>
            <a:ext cx="2057506" cy="4159464"/>
          </a:xfrm>
          <a:prstGeom prst="rect">
            <a:avLst/>
          </a:prstGeom>
        </p:spPr>
      </p:pic>
      <p:pic>
        <p:nvPicPr>
          <p:cNvPr id="16" name="Picture 15">
            <a:extLst>
              <a:ext uri="{FF2B5EF4-FFF2-40B4-BE49-F238E27FC236}">
                <a16:creationId xmlns:a16="http://schemas.microsoft.com/office/drawing/2014/main" id="{B62DA40C-CAB6-4C51-8592-A1AACA9E401A}"/>
              </a:ext>
            </a:extLst>
          </p:cNvPr>
          <p:cNvPicPr>
            <a:picLocks noChangeAspect="1"/>
          </p:cNvPicPr>
          <p:nvPr/>
        </p:nvPicPr>
        <p:blipFill>
          <a:blip r:embed="rId5"/>
          <a:stretch>
            <a:fillRect/>
          </a:stretch>
        </p:blipFill>
        <p:spPr>
          <a:xfrm>
            <a:off x="4936960" y="1011976"/>
            <a:ext cx="2159111" cy="4222967"/>
          </a:xfrm>
          <a:prstGeom prst="rect">
            <a:avLst/>
          </a:prstGeom>
        </p:spPr>
      </p:pic>
      <p:pic>
        <p:nvPicPr>
          <p:cNvPr id="20" name="Picture 19">
            <a:extLst>
              <a:ext uri="{FF2B5EF4-FFF2-40B4-BE49-F238E27FC236}">
                <a16:creationId xmlns:a16="http://schemas.microsoft.com/office/drawing/2014/main" id="{407DAE1F-C15A-4E12-85E9-09BE70C23BEA}"/>
              </a:ext>
            </a:extLst>
          </p:cNvPr>
          <p:cNvPicPr>
            <a:picLocks noChangeAspect="1"/>
          </p:cNvPicPr>
          <p:nvPr/>
        </p:nvPicPr>
        <p:blipFill>
          <a:blip r:embed="rId6"/>
          <a:stretch>
            <a:fillRect/>
          </a:stretch>
        </p:blipFill>
        <p:spPr>
          <a:xfrm>
            <a:off x="7096071" y="1438691"/>
            <a:ext cx="2089257" cy="4203916"/>
          </a:xfrm>
          <a:prstGeom prst="rect">
            <a:avLst/>
          </a:prstGeom>
        </p:spPr>
      </p:pic>
      <p:pic>
        <p:nvPicPr>
          <p:cNvPr id="23" name="Picture 22">
            <a:extLst>
              <a:ext uri="{FF2B5EF4-FFF2-40B4-BE49-F238E27FC236}">
                <a16:creationId xmlns:a16="http://schemas.microsoft.com/office/drawing/2014/main" id="{40427A3A-6D22-4E4D-A46A-C785B8A61587}"/>
              </a:ext>
            </a:extLst>
          </p:cNvPr>
          <p:cNvPicPr>
            <a:picLocks noChangeAspect="1"/>
          </p:cNvPicPr>
          <p:nvPr/>
        </p:nvPicPr>
        <p:blipFill>
          <a:blip r:embed="rId7"/>
          <a:stretch>
            <a:fillRect/>
          </a:stretch>
        </p:blipFill>
        <p:spPr>
          <a:xfrm>
            <a:off x="9177650" y="1011976"/>
            <a:ext cx="2051155" cy="4273770"/>
          </a:xfrm>
          <a:prstGeom prst="rect">
            <a:avLst/>
          </a:prstGeom>
        </p:spPr>
      </p:pic>
    </p:spTree>
    <p:extLst>
      <p:ext uri="{BB962C8B-B14F-4D97-AF65-F5344CB8AC3E}">
        <p14:creationId xmlns:p14="http://schemas.microsoft.com/office/powerpoint/2010/main" val="446501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421640" y="453037"/>
            <a:ext cx="2453640" cy="640080"/>
          </a:xfrm>
        </p:spPr>
        <p:txBody>
          <a:bodyPr>
            <a:normAutofit/>
          </a:bodyPr>
          <a:lstStyle/>
          <a:p>
            <a:r>
              <a:rPr lang="en-US" sz="3200" dirty="0">
                <a:latin typeface="Bahnschrift SemiBold Condensed" panose="020B0502040204020203" pitchFamily="34" charset="0"/>
              </a:rPr>
              <a:t>Group Members</a:t>
            </a:r>
          </a:p>
        </p:txBody>
      </p:sp>
      <p:sp>
        <p:nvSpPr>
          <p:cNvPr id="4" name="Footer Placeholder 3">
            <a:extLst>
              <a:ext uri="{FF2B5EF4-FFF2-40B4-BE49-F238E27FC236}">
                <a16:creationId xmlns:a16="http://schemas.microsoft.com/office/drawing/2014/main" id="{2EEB76C5-C47C-4947-B895-9BBB7C93F508}"/>
              </a:ext>
            </a:extLst>
          </p:cNvPr>
          <p:cNvSpPr>
            <a:spLocks noGrp="1"/>
          </p:cNvSpPr>
          <p:nvPr>
            <p:ph type="ftr" sz="quarter" idx="11"/>
          </p:nvPr>
        </p:nvSpPr>
        <p:spPr>
          <a:xfrm>
            <a:off x="8194040" y="635635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64" name="TextBox 63">
            <a:extLst>
              <a:ext uri="{FF2B5EF4-FFF2-40B4-BE49-F238E27FC236}">
                <a16:creationId xmlns:a16="http://schemas.microsoft.com/office/drawing/2014/main" id="{C4B23FA6-B06C-4725-91E6-947EBF7AAFE7}"/>
              </a:ext>
            </a:extLst>
          </p:cNvPr>
          <p:cNvSpPr txBox="1"/>
          <p:nvPr/>
        </p:nvSpPr>
        <p:spPr>
          <a:xfrm>
            <a:off x="2336800" y="3550744"/>
            <a:ext cx="2004798" cy="307777"/>
          </a:xfrm>
          <a:prstGeom prst="rect">
            <a:avLst/>
          </a:prstGeom>
          <a:noFill/>
        </p:spPr>
        <p:txBody>
          <a:bodyPr wrap="square" rtlCol="0">
            <a:spAutoFit/>
          </a:bodyPr>
          <a:lstStyle/>
          <a:p>
            <a:r>
              <a:rPr lang="en-IN" sz="1400" b="1" i="0" dirty="0">
                <a:solidFill>
                  <a:srgbClr val="0070C0"/>
                </a:solidFill>
                <a:effectLst/>
                <a:latin typeface="Bahnschrift SemiBold Condensed" panose="020B0502040204020203" pitchFamily="34" charset="0"/>
              </a:rPr>
              <a:t>Abdul-</a:t>
            </a:r>
            <a:r>
              <a:rPr lang="en-IN" sz="1400" b="1" i="0" dirty="0" err="1">
                <a:solidFill>
                  <a:srgbClr val="0070C0"/>
                </a:solidFill>
                <a:effectLst/>
                <a:latin typeface="Bahnschrift SemiBold Condensed" panose="020B0502040204020203" pitchFamily="34" charset="0"/>
              </a:rPr>
              <a:t>Baatinul</a:t>
            </a:r>
            <a:r>
              <a:rPr lang="en-IN" sz="1400" b="1" i="0" dirty="0">
                <a:solidFill>
                  <a:srgbClr val="0070C0"/>
                </a:solidFill>
                <a:effectLst/>
                <a:latin typeface="Bahnschrift SemiBold Condensed" panose="020B0502040204020203" pitchFamily="34" charset="0"/>
              </a:rPr>
              <a:t>-</a:t>
            </a:r>
            <a:r>
              <a:rPr lang="en-IN" sz="1400" b="1" i="0" dirty="0" err="1">
                <a:solidFill>
                  <a:srgbClr val="0070C0"/>
                </a:solidFill>
                <a:effectLst/>
                <a:latin typeface="Bahnschrift SemiBold Condensed" panose="020B0502040204020203" pitchFamily="34" charset="0"/>
              </a:rPr>
              <a:t>Haad</a:t>
            </a:r>
            <a:r>
              <a:rPr lang="en-IN" sz="1400" b="1" i="0" dirty="0">
                <a:solidFill>
                  <a:srgbClr val="0070C0"/>
                </a:solidFill>
                <a:effectLst/>
                <a:latin typeface="Bahnschrift SemiBold Condensed" panose="020B0502040204020203" pitchFamily="34" charset="0"/>
              </a:rPr>
              <a:t> Yusuf</a:t>
            </a:r>
            <a:endParaRPr lang="en-IN" sz="1400" dirty="0">
              <a:solidFill>
                <a:srgbClr val="0070C0"/>
              </a:solidFill>
              <a:latin typeface="Bahnschrift SemiBold Condensed" panose="020B0502040204020203" pitchFamily="34" charset="0"/>
            </a:endParaRPr>
          </a:p>
        </p:txBody>
      </p:sp>
      <p:grpSp>
        <p:nvGrpSpPr>
          <p:cNvPr id="25" name="Group 24">
            <a:extLst>
              <a:ext uri="{FF2B5EF4-FFF2-40B4-BE49-F238E27FC236}">
                <a16:creationId xmlns:a16="http://schemas.microsoft.com/office/drawing/2014/main" id="{4FDB66C4-B906-456F-BA45-0B9B7DF45C1F}"/>
              </a:ext>
            </a:extLst>
          </p:cNvPr>
          <p:cNvGrpSpPr/>
          <p:nvPr/>
        </p:nvGrpSpPr>
        <p:grpSpPr>
          <a:xfrm>
            <a:off x="2496352" y="1636104"/>
            <a:ext cx="1432661" cy="1914640"/>
            <a:chOff x="2496352" y="1636104"/>
            <a:chExt cx="1432661" cy="1914640"/>
          </a:xfrm>
        </p:grpSpPr>
        <p:pic>
          <p:nvPicPr>
            <p:cNvPr id="9" name="Picture 8" descr="A picture containing person, person, wall, indoor&#10;&#10;Description automatically generated">
              <a:extLst>
                <a:ext uri="{FF2B5EF4-FFF2-40B4-BE49-F238E27FC236}">
                  <a16:creationId xmlns:a16="http://schemas.microsoft.com/office/drawing/2014/main" id="{78D65EE6-A4B5-4E33-9F32-085D8869600B}"/>
                </a:ext>
              </a:extLst>
            </p:cNvPr>
            <p:cNvPicPr>
              <a:picLocks noChangeAspect="1"/>
            </p:cNvPicPr>
            <p:nvPr/>
          </p:nvPicPr>
          <p:blipFill>
            <a:blip r:embed="rId2"/>
            <a:stretch>
              <a:fillRect/>
            </a:stretch>
          </p:blipFill>
          <p:spPr>
            <a:xfrm>
              <a:off x="2496353" y="1636104"/>
              <a:ext cx="1432660" cy="1914640"/>
            </a:xfrm>
            <a:prstGeom prst="rect">
              <a:avLst/>
            </a:prstGeom>
          </p:spPr>
        </p:pic>
        <p:sp>
          <p:nvSpPr>
            <p:cNvPr id="15" name="Rectangle 14">
              <a:extLst>
                <a:ext uri="{FF2B5EF4-FFF2-40B4-BE49-F238E27FC236}">
                  <a16:creationId xmlns:a16="http://schemas.microsoft.com/office/drawing/2014/main" id="{BB3E6045-4EB2-4F23-AC7C-0B132BFCADFA}"/>
                </a:ext>
              </a:extLst>
            </p:cNvPr>
            <p:cNvSpPr/>
            <p:nvPr/>
          </p:nvSpPr>
          <p:spPr>
            <a:xfrm>
              <a:off x="2496352" y="1642467"/>
              <a:ext cx="1432659" cy="190827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grpSp>
      <p:sp>
        <p:nvSpPr>
          <p:cNvPr id="32" name="TextBox 31">
            <a:extLst>
              <a:ext uri="{FF2B5EF4-FFF2-40B4-BE49-F238E27FC236}">
                <a16:creationId xmlns:a16="http://schemas.microsoft.com/office/drawing/2014/main" id="{D459BC53-82B3-47EA-8847-0D93E0D2982C}"/>
              </a:ext>
            </a:extLst>
          </p:cNvPr>
          <p:cNvSpPr txBox="1"/>
          <p:nvPr/>
        </p:nvSpPr>
        <p:spPr>
          <a:xfrm>
            <a:off x="6583680" y="3559005"/>
            <a:ext cx="1182800" cy="307777"/>
          </a:xfrm>
          <a:prstGeom prst="rect">
            <a:avLst/>
          </a:prstGeom>
          <a:noFill/>
        </p:spPr>
        <p:txBody>
          <a:bodyPr wrap="square">
            <a:spAutoFit/>
          </a:bodyPr>
          <a:lstStyle/>
          <a:p>
            <a:r>
              <a:rPr lang="en-IN" sz="1400" b="1" i="0" dirty="0" err="1">
                <a:solidFill>
                  <a:srgbClr val="0070C0"/>
                </a:solidFill>
                <a:effectLst/>
                <a:latin typeface="Bahnschrift SemiBold Condensed" panose="020B0502040204020203" pitchFamily="34" charset="0"/>
              </a:rPr>
              <a:t>Athul</a:t>
            </a:r>
            <a:r>
              <a:rPr lang="en-IN" sz="1400" b="1" i="0" dirty="0">
                <a:solidFill>
                  <a:srgbClr val="0070C0"/>
                </a:solidFill>
                <a:effectLst/>
                <a:latin typeface="Bahnschrift SemiBold Condensed" panose="020B0502040204020203" pitchFamily="34" charset="0"/>
              </a:rPr>
              <a:t> Varghese</a:t>
            </a:r>
            <a:endParaRPr lang="en-IN" sz="1400" dirty="0">
              <a:solidFill>
                <a:srgbClr val="0070C0"/>
              </a:solidFill>
              <a:latin typeface="Bahnschrift SemiBold Condensed" panose="020B0502040204020203" pitchFamily="34" charset="0"/>
            </a:endParaRPr>
          </a:p>
        </p:txBody>
      </p:sp>
      <p:sp>
        <p:nvSpPr>
          <p:cNvPr id="39" name="TextBox 38">
            <a:extLst>
              <a:ext uri="{FF2B5EF4-FFF2-40B4-BE49-F238E27FC236}">
                <a16:creationId xmlns:a16="http://schemas.microsoft.com/office/drawing/2014/main" id="{3A157DC8-D6DF-4023-A70C-69C5042C4889}"/>
              </a:ext>
            </a:extLst>
          </p:cNvPr>
          <p:cNvSpPr txBox="1"/>
          <p:nvPr/>
        </p:nvSpPr>
        <p:spPr>
          <a:xfrm>
            <a:off x="5202560" y="3858521"/>
            <a:ext cx="3945040" cy="2960875"/>
          </a:xfrm>
          <a:prstGeom prst="rect">
            <a:avLst/>
          </a:prstGeom>
          <a:noFill/>
        </p:spPr>
        <p:txBody>
          <a:bodyPr wrap="square">
            <a:spAutoFit/>
          </a:bodyPr>
          <a:lstStyle/>
          <a:p>
            <a:pPr algn="ctr">
              <a:lnSpc>
                <a:spcPct val="150000"/>
              </a:lnSpc>
            </a:pPr>
            <a:r>
              <a:rPr lang="en-CA" sz="1400" b="1" dirty="0">
                <a:latin typeface="Arial" panose="020B0604020202020204" pitchFamily="34" charset="0"/>
                <a:ea typeface="Roboto"/>
                <a:cs typeface="Arial" panose="020B0604020202020204" pitchFamily="34" charset="0"/>
                <a:sym typeface="Roboto"/>
              </a:rPr>
              <a:t>Team Role:</a:t>
            </a:r>
          </a:p>
          <a:p>
            <a:pPr algn="ctr">
              <a:lnSpc>
                <a:spcPct val="150000"/>
              </a:lnSpc>
            </a:pPr>
            <a:r>
              <a:rPr lang="en-CA" sz="1400" dirty="0">
                <a:latin typeface="Arial" panose="020B0604020202020204" pitchFamily="34" charset="0"/>
                <a:ea typeface="Roboto"/>
                <a:cs typeface="Arial" panose="020B0604020202020204" pitchFamily="34" charset="0"/>
                <a:sym typeface="Roboto"/>
              </a:rPr>
              <a:t>Data Analyst</a:t>
            </a:r>
          </a:p>
          <a:p>
            <a:pPr algn="ctr">
              <a:lnSpc>
                <a:spcPct val="150000"/>
              </a:lnSpc>
            </a:pPr>
            <a:r>
              <a:rPr lang="en-CA" sz="1400" b="1" dirty="0">
                <a:latin typeface="Arial" panose="020B0604020202020204" pitchFamily="34" charset="0"/>
                <a:ea typeface="Roboto"/>
                <a:cs typeface="Arial" panose="020B0604020202020204" pitchFamily="34" charset="0"/>
                <a:sym typeface="Roboto"/>
              </a:rPr>
              <a:t>Education: </a:t>
            </a:r>
          </a:p>
          <a:p>
            <a:pPr algn="ctr">
              <a:lnSpc>
                <a:spcPct val="150000"/>
              </a:lnSpc>
            </a:pPr>
            <a:r>
              <a:rPr lang="en-CA" sz="1400" dirty="0">
                <a:latin typeface="Arial" panose="020B0604020202020204" pitchFamily="34" charset="0"/>
                <a:ea typeface="Roboto"/>
                <a:cs typeface="Arial" panose="020B0604020202020204" pitchFamily="34" charset="0"/>
                <a:sym typeface="Roboto"/>
              </a:rPr>
              <a:t>Bachelor Of Computer Application</a:t>
            </a:r>
          </a:p>
          <a:p>
            <a:pPr algn="ctr">
              <a:lnSpc>
                <a:spcPct val="150000"/>
              </a:lnSpc>
            </a:pPr>
            <a:r>
              <a:rPr lang="en-CA" sz="1400" b="1" dirty="0">
                <a:latin typeface="Arial" panose="020B0604020202020204" pitchFamily="34" charset="0"/>
                <a:ea typeface="Roboto"/>
                <a:cs typeface="Arial" panose="020B0604020202020204" pitchFamily="34" charset="0"/>
                <a:sym typeface="Roboto"/>
              </a:rPr>
              <a:t>Skills</a:t>
            </a:r>
            <a:r>
              <a:rPr lang="en-CA" sz="1400" dirty="0">
                <a:latin typeface="Arial" panose="020B0604020202020204" pitchFamily="34" charset="0"/>
                <a:ea typeface="Roboto"/>
                <a:cs typeface="Arial" panose="020B0604020202020204" pitchFamily="34" charset="0"/>
                <a:sym typeface="Roboto"/>
              </a:rPr>
              <a:t> :</a:t>
            </a:r>
          </a:p>
          <a:p>
            <a:pPr algn="ctr">
              <a:lnSpc>
                <a:spcPct val="150000"/>
              </a:lnSpc>
            </a:pPr>
            <a:r>
              <a:rPr lang="en-CA" sz="1400" dirty="0">
                <a:latin typeface="Arial" panose="020B0604020202020204" pitchFamily="34" charset="0"/>
                <a:cs typeface="Arial" panose="020B0604020202020204" pitchFamily="34" charset="0"/>
              </a:rPr>
              <a:t>Logical and Analytical skills</a:t>
            </a:r>
            <a:endParaRPr lang="en-CA" sz="1400" dirty="0">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Languages</a:t>
            </a:r>
            <a:r>
              <a:rPr lang="en-US" sz="1400" b="1" dirty="0">
                <a:solidFill>
                  <a:schemeClr val="tx1">
                    <a:lumMod val="50000"/>
                    <a:lumOff val="50000"/>
                  </a:schemeClr>
                </a:solidFill>
                <a:latin typeface="Arial" panose="020B0604020202020204" pitchFamily="34" charset="0"/>
                <a:ea typeface="Roboto"/>
                <a:cs typeface="Arial" panose="020B0604020202020204" pitchFamily="34" charset="0"/>
                <a:sym typeface="Roboto"/>
              </a:rPr>
              <a:t>:</a:t>
            </a:r>
          </a:p>
          <a:p>
            <a:pPr algn="ctr">
              <a:lnSpc>
                <a:spcPct val="150000"/>
              </a:lnSpc>
            </a:pPr>
            <a:r>
              <a:rPr lang="en-US" sz="1400" dirty="0">
                <a:latin typeface="Arial" panose="020B0604020202020204" pitchFamily="34" charset="0"/>
                <a:ea typeface="Roboto"/>
                <a:cs typeface="Arial" panose="020B0604020202020204" pitchFamily="34" charset="0"/>
                <a:sym typeface="Roboto"/>
              </a:rPr>
              <a:t>C#, Python</a:t>
            </a:r>
          </a:p>
          <a:p>
            <a:pPr algn="ctr">
              <a:lnSpc>
                <a:spcPct val="150000"/>
              </a:lnSpc>
            </a:pPr>
            <a:endParaRPr lang="en-US" sz="1400" b="1" dirty="0">
              <a:solidFill>
                <a:schemeClr val="tx1">
                  <a:lumMod val="50000"/>
                  <a:lumOff val="50000"/>
                </a:schemeClr>
              </a:solidFill>
              <a:latin typeface="Arial" panose="020B0604020202020204" pitchFamily="34" charset="0"/>
              <a:ea typeface="Roboto"/>
              <a:cs typeface="Arial" panose="020B0604020202020204" pitchFamily="34" charset="0"/>
              <a:sym typeface="Roboto"/>
            </a:endParaRPr>
          </a:p>
        </p:txBody>
      </p:sp>
      <p:sp>
        <p:nvSpPr>
          <p:cNvPr id="40" name="TextBox 39">
            <a:extLst>
              <a:ext uri="{FF2B5EF4-FFF2-40B4-BE49-F238E27FC236}">
                <a16:creationId xmlns:a16="http://schemas.microsoft.com/office/drawing/2014/main" id="{44EF918A-A754-4E24-B164-E162255C43C3}"/>
              </a:ext>
            </a:extLst>
          </p:cNvPr>
          <p:cNvSpPr txBox="1"/>
          <p:nvPr/>
        </p:nvSpPr>
        <p:spPr>
          <a:xfrm>
            <a:off x="1121527" y="3825430"/>
            <a:ext cx="4182313" cy="2637710"/>
          </a:xfrm>
          <a:prstGeom prst="rect">
            <a:avLst/>
          </a:prstGeom>
          <a:noFill/>
        </p:spPr>
        <p:txBody>
          <a:bodyPr wrap="square">
            <a:spAutoFit/>
          </a:bodyPr>
          <a:lstStyle/>
          <a:p>
            <a:pPr algn="ctr">
              <a:lnSpc>
                <a:spcPct val="150000"/>
              </a:lnSpc>
            </a:pPr>
            <a:r>
              <a:rPr lang="en-CA" sz="1400" b="1" dirty="0">
                <a:latin typeface="Arial" panose="020B0604020202020204" pitchFamily="34" charset="0"/>
                <a:ea typeface="Roboto"/>
                <a:cs typeface="Arial" panose="020B0604020202020204" pitchFamily="34" charset="0"/>
                <a:sym typeface="Roboto"/>
              </a:rPr>
              <a:t>Team Role:</a:t>
            </a:r>
          </a:p>
          <a:p>
            <a:pPr algn="ctr">
              <a:lnSpc>
                <a:spcPct val="150000"/>
              </a:lnSpc>
            </a:pPr>
            <a:r>
              <a:rPr lang="en-CA" sz="1400" dirty="0">
                <a:latin typeface="Arial" panose="020B0604020202020204" pitchFamily="34" charset="0"/>
                <a:ea typeface="Roboto"/>
                <a:cs typeface="Arial" panose="020B0604020202020204" pitchFamily="34" charset="0"/>
                <a:sym typeface="Roboto"/>
              </a:rPr>
              <a:t> Developer</a:t>
            </a:r>
            <a:endParaRPr lang="en-US" sz="1400" dirty="0">
              <a:solidFill>
                <a:schemeClr val="tx1">
                  <a:lumMod val="50000"/>
                  <a:lumOff val="50000"/>
                </a:schemeClr>
              </a:solidFill>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Education: </a:t>
            </a:r>
          </a:p>
          <a:p>
            <a:pPr algn="ctr">
              <a:lnSpc>
                <a:spcPct val="150000"/>
              </a:lnSpc>
            </a:pPr>
            <a:r>
              <a:rPr lang="en-IN" sz="1400" b="0" i="0" dirty="0">
                <a:effectLst/>
                <a:latin typeface="Arial" panose="020B0604020202020204" pitchFamily="34" charset="0"/>
                <a:cs typeface="Arial" panose="020B0604020202020204" pitchFamily="34" charset="0"/>
              </a:rPr>
              <a:t>bachelor of software engineering</a:t>
            </a:r>
            <a:endParaRPr lang="en-CA" sz="1400" b="1" dirty="0">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Skills</a:t>
            </a:r>
            <a:r>
              <a:rPr lang="en-CA" sz="1400" dirty="0">
                <a:latin typeface="Arial" panose="020B0604020202020204" pitchFamily="34" charset="0"/>
                <a:ea typeface="Roboto"/>
                <a:cs typeface="Arial" panose="020B0604020202020204" pitchFamily="34" charset="0"/>
                <a:sym typeface="Roboto"/>
              </a:rPr>
              <a:t> :</a:t>
            </a:r>
          </a:p>
          <a:p>
            <a:pPr algn="ctr">
              <a:lnSpc>
                <a:spcPct val="150000"/>
              </a:lnSpc>
            </a:pPr>
            <a:r>
              <a:rPr lang="en-IN" sz="1400" b="0" i="0" dirty="0">
                <a:effectLst/>
                <a:latin typeface="Arial" panose="020B0604020202020204" pitchFamily="34" charset="0"/>
                <a:cs typeface="Arial" panose="020B0604020202020204" pitchFamily="34" charset="0"/>
              </a:rPr>
              <a:t>Programming, Documentation, Analytical</a:t>
            </a:r>
            <a:endParaRPr lang="en-CA" sz="1400" dirty="0">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Languages</a:t>
            </a:r>
            <a:r>
              <a:rPr lang="en-US" sz="1400" b="1" dirty="0">
                <a:solidFill>
                  <a:schemeClr val="tx1">
                    <a:lumMod val="50000"/>
                    <a:lumOff val="50000"/>
                  </a:schemeClr>
                </a:solidFill>
                <a:latin typeface="Arial" panose="020B0604020202020204" pitchFamily="34" charset="0"/>
                <a:ea typeface="Roboto"/>
                <a:cs typeface="Arial" panose="020B0604020202020204" pitchFamily="34" charset="0"/>
                <a:sym typeface="Roboto"/>
              </a:rPr>
              <a:t>:</a:t>
            </a:r>
          </a:p>
          <a:p>
            <a:pPr algn="ctr">
              <a:lnSpc>
                <a:spcPct val="150000"/>
              </a:lnSpc>
            </a:pPr>
            <a:r>
              <a:rPr lang="en-IN" sz="1400" b="0" i="0" dirty="0">
                <a:effectLst/>
                <a:latin typeface="Arial" panose="020B0604020202020204" pitchFamily="34" charset="0"/>
                <a:cs typeface="Arial" panose="020B0604020202020204" pitchFamily="34" charset="0"/>
              </a:rPr>
              <a:t>Python</a:t>
            </a:r>
            <a:r>
              <a:rPr lang="en-IN" sz="1400" dirty="0">
                <a:latin typeface="Arial" panose="020B0604020202020204" pitchFamily="34" charset="0"/>
                <a:cs typeface="Arial" panose="020B0604020202020204" pitchFamily="34" charset="0"/>
              </a:rPr>
              <a:t>, </a:t>
            </a:r>
            <a:r>
              <a:rPr lang="en-IN" sz="1400" b="0" i="0" dirty="0">
                <a:effectLst/>
                <a:latin typeface="Arial" panose="020B0604020202020204" pitchFamily="34" charset="0"/>
                <a:cs typeface="Arial" panose="020B0604020202020204" pitchFamily="34" charset="0"/>
              </a:rPr>
              <a:t>Java, C#</a:t>
            </a:r>
            <a:endParaRPr lang="en-US" sz="1400" b="1" dirty="0">
              <a:latin typeface="Arial" panose="020B0604020202020204" pitchFamily="34" charset="0"/>
              <a:ea typeface="Roboto"/>
              <a:cs typeface="Arial" panose="020B0604020202020204" pitchFamily="34" charset="0"/>
              <a:sym typeface="Roboto"/>
            </a:endParaRPr>
          </a:p>
        </p:txBody>
      </p:sp>
      <p:grpSp>
        <p:nvGrpSpPr>
          <p:cNvPr id="24" name="Group 23">
            <a:extLst>
              <a:ext uri="{FF2B5EF4-FFF2-40B4-BE49-F238E27FC236}">
                <a16:creationId xmlns:a16="http://schemas.microsoft.com/office/drawing/2014/main" id="{26A7FEF9-28FF-4158-835A-EC2981D6949D}"/>
              </a:ext>
            </a:extLst>
          </p:cNvPr>
          <p:cNvGrpSpPr/>
          <p:nvPr/>
        </p:nvGrpSpPr>
        <p:grpSpPr>
          <a:xfrm>
            <a:off x="6361240" y="1636104"/>
            <a:ext cx="1489164" cy="1914640"/>
            <a:chOff x="6551636" y="1789992"/>
            <a:chExt cx="1489164" cy="1914640"/>
          </a:xfrm>
        </p:grpSpPr>
        <p:pic>
          <p:nvPicPr>
            <p:cNvPr id="7" name="Picture 6" descr="A person with a mustache&#10;&#10;Description automatically generated with low confidence">
              <a:extLst>
                <a:ext uri="{FF2B5EF4-FFF2-40B4-BE49-F238E27FC236}">
                  <a16:creationId xmlns:a16="http://schemas.microsoft.com/office/drawing/2014/main" id="{45E40E82-052E-41A7-A7B0-1BDB02202E56}"/>
                </a:ext>
              </a:extLst>
            </p:cNvPr>
            <p:cNvPicPr>
              <a:picLocks noChangeAspect="1"/>
            </p:cNvPicPr>
            <p:nvPr/>
          </p:nvPicPr>
          <p:blipFill>
            <a:blip r:embed="rId3"/>
            <a:stretch>
              <a:fillRect/>
            </a:stretch>
          </p:blipFill>
          <p:spPr>
            <a:xfrm>
              <a:off x="6551636" y="1789992"/>
              <a:ext cx="1489164" cy="1914640"/>
            </a:xfrm>
            <a:prstGeom prst="rect">
              <a:avLst/>
            </a:prstGeom>
          </p:spPr>
        </p:pic>
        <p:sp>
          <p:nvSpPr>
            <p:cNvPr id="42" name="Rectangle 41">
              <a:extLst>
                <a:ext uri="{FF2B5EF4-FFF2-40B4-BE49-F238E27FC236}">
                  <a16:creationId xmlns:a16="http://schemas.microsoft.com/office/drawing/2014/main" id="{F42E15A8-6253-4CC8-B37C-E4C4FCC4D253}"/>
                </a:ext>
              </a:extLst>
            </p:cNvPr>
            <p:cNvSpPr/>
            <p:nvPr/>
          </p:nvSpPr>
          <p:spPr>
            <a:xfrm>
              <a:off x="6579888" y="1789992"/>
              <a:ext cx="1432659" cy="190827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grpSp>
    </p:spTree>
    <p:extLst>
      <p:ext uri="{BB962C8B-B14F-4D97-AF65-F5344CB8AC3E}">
        <p14:creationId xmlns:p14="http://schemas.microsoft.com/office/powerpoint/2010/main" val="4268866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67640" y="197176"/>
            <a:ext cx="2453640" cy="640080"/>
          </a:xfrm>
        </p:spPr>
        <p:txBody>
          <a:bodyPr>
            <a:normAutofit/>
          </a:bodyPr>
          <a:lstStyle/>
          <a:p>
            <a:r>
              <a:rPr lang="en-US" sz="3200" dirty="0">
                <a:latin typeface="Bahnschrift SemiBold Condensed" panose="020B0502040204020203" pitchFamily="34" charset="0"/>
              </a:rPr>
              <a:t>Group Members</a:t>
            </a:r>
          </a:p>
        </p:txBody>
      </p:sp>
      <p:sp>
        <p:nvSpPr>
          <p:cNvPr id="4" name="Footer Placeholder 3">
            <a:extLst>
              <a:ext uri="{FF2B5EF4-FFF2-40B4-BE49-F238E27FC236}">
                <a16:creationId xmlns:a16="http://schemas.microsoft.com/office/drawing/2014/main" id="{2EEB76C5-C47C-4947-B895-9BBB7C93F508}"/>
              </a:ext>
            </a:extLst>
          </p:cNvPr>
          <p:cNvSpPr>
            <a:spLocks noGrp="1"/>
          </p:cNvSpPr>
          <p:nvPr>
            <p:ph type="ftr" sz="quarter" idx="11"/>
          </p:nvPr>
        </p:nvSpPr>
        <p:spPr>
          <a:xfrm>
            <a:off x="9702800" y="6340783"/>
            <a:ext cx="230124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a:xfrm>
            <a:off x="9260840" y="6340784"/>
            <a:ext cx="2743200" cy="365125"/>
          </a:xfrm>
        </p:spPr>
        <p:txBody>
          <a:bodyPr/>
          <a:lstStyle/>
          <a:p>
            <a:fld id="{B5CEABB6-07DC-46E8-9B57-56EC44A396E5}" type="slidenum">
              <a:rPr lang="en-US" smtClean="0"/>
              <a:pPr/>
              <a:t>6</a:t>
            </a:fld>
            <a:endParaRPr lang="en-US" dirty="0"/>
          </a:p>
        </p:txBody>
      </p:sp>
      <p:sp>
        <p:nvSpPr>
          <p:cNvPr id="16" name="TextBox 15">
            <a:extLst>
              <a:ext uri="{FF2B5EF4-FFF2-40B4-BE49-F238E27FC236}">
                <a16:creationId xmlns:a16="http://schemas.microsoft.com/office/drawing/2014/main" id="{A2955115-A2A5-4930-B5EA-CC5288D9F8FC}"/>
              </a:ext>
            </a:extLst>
          </p:cNvPr>
          <p:cNvSpPr txBox="1"/>
          <p:nvPr/>
        </p:nvSpPr>
        <p:spPr>
          <a:xfrm>
            <a:off x="2198496" y="3027504"/>
            <a:ext cx="1909096" cy="307777"/>
          </a:xfrm>
          <a:prstGeom prst="rect">
            <a:avLst/>
          </a:prstGeom>
          <a:noFill/>
        </p:spPr>
        <p:txBody>
          <a:bodyPr wrap="square" rtlCol="0">
            <a:spAutoFit/>
          </a:bodyPr>
          <a:lstStyle/>
          <a:p>
            <a:r>
              <a:rPr lang="en-IN" sz="1400" dirty="0">
                <a:solidFill>
                  <a:srgbClr val="0070C0"/>
                </a:solidFill>
                <a:latin typeface="Bahnschrift SemiBold Condensed" panose="020B0502040204020203" pitchFamily="34" charset="0"/>
              </a:rPr>
              <a:t>Libina </a:t>
            </a:r>
            <a:r>
              <a:rPr lang="en-IN" sz="1400" dirty="0" err="1">
                <a:solidFill>
                  <a:srgbClr val="0070C0"/>
                </a:solidFill>
                <a:latin typeface="Bahnschrift SemiBold Condensed" panose="020B0502040204020203" pitchFamily="34" charset="0"/>
              </a:rPr>
              <a:t>Puthenpurayil</a:t>
            </a:r>
            <a:r>
              <a:rPr lang="en-IN" sz="1400" dirty="0">
                <a:solidFill>
                  <a:srgbClr val="0070C0"/>
                </a:solidFill>
                <a:latin typeface="Bahnschrift SemiBold Condensed" panose="020B0502040204020203" pitchFamily="34" charset="0"/>
              </a:rPr>
              <a:t> Joseph</a:t>
            </a:r>
          </a:p>
        </p:txBody>
      </p:sp>
      <p:sp>
        <p:nvSpPr>
          <p:cNvPr id="17" name="TextBox 16">
            <a:extLst>
              <a:ext uri="{FF2B5EF4-FFF2-40B4-BE49-F238E27FC236}">
                <a16:creationId xmlns:a16="http://schemas.microsoft.com/office/drawing/2014/main" id="{CDEFE2AC-8210-4341-822F-77DCD81047CF}"/>
              </a:ext>
            </a:extLst>
          </p:cNvPr>
          <p:cNvSpPr txBox="1"/>
          <p:nvPr/>
        </p:nvSpPr>
        <p:spPr>
          <a:xfrm>
            <a:off x="6535174" y="3022424"/>
            <a:ext cx="1267706" cy="307777"/>
          </a:xfrm>
          <a:prstGeom prst="rect">
            <a:avLst/>
          </a:prstGeom>
          <a:noFill/>
        </p:spPr>
        <p:txBody>
          <a:bodyPr wrap="square" rtlCol="0">
            <a:spAutoFit/>
          </a:bodyPr>
          <a:lstStyle/>
          <a:p>
            <a:r>
              <a:rPr lang="en-IN" sz="1400" b="1" i="0" dirty="0" err="1">
                <a:solidFill>
                  <a:srgbClr val="0070C0"/>
                </a:solidFill>
                <a:effectLst/>
                <a:latin typeface="Bahnschrift SemiBold Condensed" panose="020B0502040204020203" pitchFamily="34" charset="0"/>
              </a:rPr>
              <a:t>Aiswarya</a:t>
            </a:r>
            <a:r>
              <a:rPr lang="en-IN" sz="1400" b="1" i="0" dirty="0">
                <a:solidFill>
                  <a:srgbClr val="0070C0"/>
                </a:solidFill>
                <a:effectLst/>
                <a:latin typeface="Bahnschrift SemiBold Condensed" panose="020B0502040204020203" pitchFamily="34" charset="0"/>
              </a:rPr>
              <a:t> Prakash</a:t>
            </a:r>
            <a:endParaRPr lang="en-IN" sz="1400" dirty="0">
              <a:solidFill>
                <a:srgbClr val="0070C0"/>
              </a:solidFill>
              <a:latin typeface="Bahnschrift SemiBold Condensed" panose="020B0502040204020203" pitchFamily="34" charset="0"/>
            </a:endParaRPr>
          </a:p>
        </p:txBody>
      </p:sp>
      <p:pic>
        <p:nvPicPr>
          <p:cNvPr id="24" name="Picture 23" descr="A picture containing person, person, posing, smiling&#10;&#10;Description automatically generated">
            <a:extLst>
              <a:ext uri="{FF2B5EF4-FFF2-40B4-BE49-F238E27FC236}">
                <a16:creationId xmlns:a16="http://schemas.microsoft.com/office/drawing/2014/main" id="{321E4426-9786-4F5B-82C0-DEA88736131B}"/>
              </a:ext>
            </a:extLst>
          </p:cNvPr>
          <p:cNvPicPr>
            <a:picLocks noChangeAspect="1"/>
          </p:cNvPicPr>
          <p:nvPr/>
        </p:nvPicPr>
        <p:blipFill>
          <a:blip r:embed="rId2"/>
          <a:stretch>
            <a:fillRect/>
          </a:stretch>
        </p:blipFill>
        <p:spPr>
          <a:xfrm>
            <a:off x="6456533" y="1068236"/>
            <a:ext cx="1424987" cy="1954188"/>
          </a:xfrm>
          <a:prstGeom prst="rect">
            <a:avLst/>
          </a:prstGeom>
        </p:spPr>
      </p:pic>
      <p:sp>
        <p:nvSpPr>
          <p:cNvPr id="25" name="TextBox 24">
            <a:extLst>
              <a:ext uri="{FF2B5EF4-FFF2-40B4-BE49-F238E27FC236}">
                <a16:creationId xmlns:a16="http://schemas.microsoft.com/office/drawing/2014/main" id="{F857BD1D-606F-44A8-A71A-C83AF36DD720}"/>
              </a:ext>
            </a:extLst>
          </p:cNvPr>
          <p:cNvSpPr txBox="1"/>
          <p:nvPr/>
        </p:nvSpPr>
        <p:spPr>
          <a:xfrm>
            <a:off x="1608985" y="3379909"/>
            <a:ext cx="2875280" cy="3284041"/>
          </a:xfrm>
          <a:prstGeom prst="rect">
            <a:avLst/>
          </a:prstGeom>
          <a:noFill/>
        </p:spPr>
        <p:txBody>
          <a:bodyPr wrap="square">
            <a:spAutoFit/>
          </a:bodyPr>
          <a:lstStyle/>
          <a:p>
            <a:pPr algn="ctr">
              <a:lnSpc>
                <a:spcPct val="150000"/>
              </a:lnSpc>
            </a:pPr>
            <a:r>
              <a:rPr lang="en-CA" sz="1400" b="1" dirty="0">
                <a:latin typeface="Arial" panose="020B0604020202020204" pitchFamily="34" charset="0"/>
                <a:ea typeface="Roboto"/>
                <a:cs typeface="Arial" panose="020B0604020202020204" pitchFamily="34" charset="0"/>
                <a:sym typeface="Roboto"/>
              </a:rPr>
              <a:t>Team Role:</a:t>
            </a:r>
          </a:p>
          <a:p>
            <a:pPr algn="ctr">
              <a:lnSpc>
                <a:spcPct val="150000"/>
              </a:lnSpc>
            </a:pPr>
            <a:r>
              <a:rPr lang="en-CA" sz="1400" dirty="0">
                <a:latin typeface="Arial" panose="020B0604020202020204" pitchFamily="34" charset="0"/>
                <a:ea typeface="Roboto"/>
                <a:cs typeface="Arial" panose="020B0604020202020204" pitchFamily="34" charset="0"/>
                <a:sym typeface="Roboto"/>
              </a:rPr>
              <a:t> Project Manager</a:t>
            </a:r>
            <a:endParaRPr lang="en-US" sz="1400" dirty="0">
              <a:solidFill>
                <a:schemeClr val="tx1">
                  <a:lumMod val="50000"/>
                  <a:lumOff val="50000"/>
                </a:schemeClr>
              </a:solidFill>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Education: </a:t>
            </a:r>
          </a:p>
          <a:p>
            <a:pPr algn="ctr">
              <a:lnSpc>
                <a:spcPct val="150000"/>
              </a:lnSpc>
            </a:pPr>
            <a:r>
              <a:rPr lang="en-CA" sz="1400" dirty="0">
                <a:latin typeface="Arial" panose="020B0604020202020204" pitchFamily="34" charset="0"/>
                <a:ea typeface="Roboto"/>
                <a:cs typeface="Arial" panose="020B0604020202020204" pitchFamily="34" charset="0"/>
                <a:sym typeface="Roboto"/>
              </a:rPr>
              <a:t>BSc Physics,</a:t>
            </a:r>
          </a:p>
          <a:p>
            <a:pPr algn="ctr">
              <a:lnSpc>
                <a:spcPct val="150000"/>
              </a:lnSpc>
            </a:pPr>
            <a:r>
              <a:rPr lang="en-CA" sz="1400" dirty="0">
                <a:latin typeface="Arial" panose="020B0604020202020204" pitchFamily="34" charset="0"/>
                <a:ea typeface="Roboto"/>
                <a:cs typeface="Arial" panose="020B0604020202020204" pitchFamily="34" charset="0"/>
                <a:sym typeface="Roboto"/>
              </a:rPr>
              <a:t>Master in Computer Applications</a:t>
            </a:r>
            <a:endParaRPr lang="en-US" sz="1400" dirty="0">
              <a:solidFill>
                <a:schemeClr val="tx1">
                  <a:lumMod val="50000"/>
                  <a:lumOff val="50000"/>
                </a:schemeClr>
              </a:solidFill>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Skills</a:t>
            </a:r>
            <a:r>
              <a:rPr lang="en-CA" sz="1400" dirty="0">
                <a:latin typeface="Arial" panose="020B0604020202020204" pitchFamily="34" charset="0"/>
                <a:ea typeface="Roboto"/>
                <a:cs typeface="Arial" panose="020B0604020202020204" pitchFamily="34" charset="0"/>
                <a:sym typeface="Roboto"/>
              </a:rPr>
              <a:t> :</a:t>
            </a:r>
          </a:p>
          <a:p>
            <a:pPr algn="ctr">
              <a:lnSpc>
                <a:spcPct val="150000"/>
              </a:lnSpc>
            </a:pPr>
            <a:r>
              <a:rPr lang="en-IN" sz="1400" dirty="0">
                <a:latin typeface="Arial" panose="020B0604020202020204" pitchFamily="34" charset="0"/>
                <a:ea typeface="Roboto"/>
                <a:cs typeface="Arial" panose="020B0604020202020204" pitchFamily="34" charset="0"/>
                <a:sym typeface="Roboto"/>
              </a:rPr>
              <a:t>Problem-solving</a:t>
            </a:r>
          </a:p>
          <a:p>
            <a:pPr algn="ctr">
              <a:lnSpc>
                <a:spcPct val="150000"/>
              </a:lnSpc>
            </a:pPr>
            <a:r>
              <a:rPr lang="en-CA" sz="1400" dirty="0">
                <a:latin typeface="Arial" panose="020B0604020202020204" pitchFamily="34" charset="0"/>
                <a:ea typeface="Roboto"/>
                <a:cs typeface="Arial" panose="020B0604020202020204" pitchFamily="34" charset="0"/>
                <a:sym typeface="Roboto"/>
              </a:rPr>
              <a:t>Analysis skills</a:t>
            </a:r>
            <a:endParaRPr lang="en-US" sz="1400" dirty="0">
              <a:solidFill>
                <a:schemeClr val="tx1">
                  <a:lumMod val="50000"/>
                  <a:lumOff val="50000"/>
                </a:schemeClr>
              </a:solidFill>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Languages</a:t>
            </a:r>
            <a:r>
              <a:rPr lang="en-US" sz="1400" b="1" dirty="0">
                <a:solidFill>
                  <a:schemeClr val="tx1">
                    <a:lumMod val="50000"/>
                    <a:lumOff val="50000"/>
                  </a:schemeClr>
                </a:solidFill>
                <a:latin typeface="Arial" panose="020B0604020202020204" pitchFamily="34" charset="0"/>
                <a:ea typeface="Roboto"/>
                <a:cs typeface="Arial" panose="020B0604020202020204" pitchFamily="34" charset="0"/>
                <a:sym typeface="Roboto"/>
              </a:rPr>
              <a:t>:</a:t>
            </a:r>
          </a:p>
          <a:p>
            <a:pPr algn="ctr">
              <a:lnSpc>
                <a:spcPct val="150000"/>
              </a:lnSpc>
            </a:pPr>
            <a:r>
              <a:rPr lang="en-US" sz="1400" dirty="0">
                <a:latin typeface="Arial" panose="020B0604020202020204" pitchFamily="34" charset="0"/>
                <a:ea typeface="Roboto"/>
                <a:cs typeface="Arial" panose="020B0604020202020204" pitchFamily="34" charset="0"/>
                <a:sym typeface="Roboto"/>
              </a:rPr>
              <a:t>C#, Python</a:t>
            </a:r>
          </a:p>
        </p:txBody>
      </p:sp>
      <p:sp>
        <p:nvSpPr>
          <p:cNvPr id="26" name="TextBox 25">
            <a:extLst>
              <a:ext uri="{FF2B5EF4-FFF2-40B4-BE49-F238E27FC236}">
                <a16:creationId xmlns:a16="http://schemas.microsoft.com/office/drawing/2014/main" id="{B9F1FC09-1D10-49A0-8492-A6BDC7A12B94}"/>
              </a:ext>
            </a:extLst>
          </p:cNvPr>
          <p:cNvSpPr txBox="1"/>
          <p:nvPr/>
        </p:nvSpPr>
        <p:spPr>
          <a:xfrm>
            <a:off x="5504687" y="3330201"/>
            <a:ext cx="3571240" cy="3284041"/>
          </a:xfrm>
          <a:prstGeom prst="rect">
            <a:avLst/>
          </a:prstGeom>
          <a:noFill/>
        </p:spPr>
        <p:txBody>
          <a:bodyPr wrap="square">
            <a:spAutoFit/>
          </a:bodyPr>
          <a:lstStyle/>
          <a:p>
            <a:pPr algn="ctr">
              <a:lnSpc>
                <a:spcPct val="150000"/>
              </a:lnSpc>
            </a:pPr>
            <a:r>
              <a:rPr lang="en-CA" sz="1400" b="1" dirty="0">
                <a:latin typeface="Arial" panose="020B0604020202020204" pitchFamily="34" charset="0"/>
                <a:ea typeface="Roboto"/>
                <a:cs typeface="Arial" panose="020B0604020202020204" pitchFamily="34" charset="0"/>
                <a:sym typeface="Roboto"/>
              </a:rPr>
              <a:t>Team Role:</a:t>
            </a:r>
          </a:p>
          <a:p>
            <a:pPr algn="ctr">
              <a:lnSpc>
                <a:spcPct val="150000"/>
              </a:lnSpc>
            </a:pPr>
            <a:r>
              <a:rPr lang="en-CA" sz="1400" dirty="0">
                <a:latin typeface="Arial" panose="020B0604020202020204" pitchFamily="34" charset="0"/>
                <a:ea typeface="Roboto"/>
                <a:cs typeface="Arial" panose="020B0604020202020204" pitchFamily="34" charset="0"/>
                <a:sym typeface="Roboto"/>
              </a:rPr>
              <a:t> Business Analyst</a:t>
            </a:r>
            <a:endParaRPr lang="en-US" sz="1400" dirty="0">
              <a:solidFill>
                <a:schemeClr val="tx1">
                  <a:lumMod val="50000"/>
                  <a:lumOff val="50000"/>
                </a:schemeClr>
              </a:solidFill>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Education: </a:t>
            </a:r>
          </a:p>
          <a:p>
            <a:pPr algn="ctr">
              <a:lnSpc>
                <a:spcPct val="150000"/>
              </a:lnSpc>
            </a:pPr>
            <a:r>
              <a:rPr lang="en-CA" sz="1400" dirty="0">
                <a:latin typeface="Arial" panose="020B0604020202020204" pitchFamily="34" charset="0"/>
                <a:ea typeface="Roboto"/>
                <a:cs typeface="Arial" panose="020B0604020202020204" pitchFamily="34" charset="0"/>
                <a:sym typeface="Roboto"/>
              </a:rPr>
              <a:t>BTech,</a:t>
            </a:r>
          </a:p>
          <a:p>
            <a:pPr algn="ctr">
              <a:lnSpc>
                <a:spcPct val="150000"/>
              </a:lnSpc>
            </a:pPr>
            <a:r>
              <a:rPr lang="en-CA" sz="1400" dirty="0">
                <a:latin typeface="Arial" panose="020B0604020202020204" pitchFamily="34" charset="0"/>
                <a:ea typeface="Roboto"/>
                <a:cs typeface="Arial" panose="020B0604020202020204" pitchFamily="34" charset="0"/>
                <a:sym typeface="Roboto"/>
              </a:rPr>
              <a:t>Masters in Business Administration</a:t>
            </a:r>
            <a:endParaRPr lang="en-US" sz="1400" dirty="0">
              <a:solidFill>
                <a:schemeClr val="tx1">
                  <a:lumMod val="50000"/>
                  <a:lumOff val="50000"/>
                </a:schemeClr>
              </a:solidFill>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Skills</a:t>
            </a:r>
            <a:r>
              <a:rPr lang="en-CA" sz="1400" dirty="0">
                <a:latin typeface="Arial" panose="020B0604020202020204" pitchFamily="34" charset="0"/>
                <a:ea typeface="Roboto"/>
                <a:cs typeface="Arial" panose="020B0604020202020204" pitchFamily="34" charset="0"/>
                <a:sym typeface="Roboto"/>
              </a:rPr>
              <a:t> :</a:t>
            </a:r>
          </a:p>
          <a:p>
            <a:pPr algn="ctr">
              <a:lnSpc>
                <a:spcPct val="150000"/>
              </a:lnSpc>
            </a:pPr>
            <a:r>
              <a:rPr lang="en-IN" sz="1400" dirty="0">
                <a:latin typeface="Arial" panose="020B0604020202020204" pitchFamily="34" charset="0"/>
                <a:ea typeface="Roboto"/>
                <a:cs typeface="Arial" panose="020B0604020202020204" pitchFamily="34" charset="0"/>
                <a:sym typeface="Roboto"/>
              </a:rPr>
              <a:t>Team Management</a:t>
            </a:r>
          </a:p>
          <a:p>
            <a:pPr algn="ctr">
              <a:lnSpc>
                <a:spcPct val="150000"/>
              </a:lnSpc>
            </a:pPr>
            <a:r>
              <a:rPr lang="en-IN" sz="1400" dirty="0">
                <a:latin typeface="Arial" panose="020B0604020202020204" pitchFamily="34" charset="0"/>
                <a:ea typeface="Roboto"/>
                <a:cs typeface="Arial" panose="020B0604020202020204" pitchFamily="34" charset="0"/>
                <a:sym typeface="Roboto"/>
              </a:rPr>
              <a:t>Problem-solving</a:t>
            </a:r>
            <a:endParaRPr lang="en-US" sz="1400" dirty="0">
              <a:solidFill>
                <a:schemeClr val="tx1">
                  <a:lumMod val="50000"/>
                  <a:lumOff val="50000"/>
                </a:schemeClr>
              </a:solidFill>
              <a:latin typeface="Arial" panose="020B0604020202020204" pitchFamily="34" charset="0"/>
              <a:ea typeface="Roboto"/>
              <a:cs typeface="Arial" panose="020B0604020202020204" pitchFamily="34" charset="0"/>
              <a:sym typeface="Roboto"/>
            </a:endParaRPr>
          </a:p>
          <a:p>
            <a:pPr algn="ctr">
              <a:lnSpc>
                <a:spcPct val="150000"/>
              </a:lnSpc>
            </a:pPr>
            <a:r>
              <a:rPr lang="en-CA" sz="1400" b="1" dirty="0">
                <a:latin typeface="Arial" panose="020B0604020202020204" pitchFamily="34" charset="0"/>
                <a:ea typeface="Roboto"/>
                <a:cs typeface="Arial" panose="020B0604020202020204" pitchFamily="34" charset="0"/>
                <a:sym typeface="Roboto"/>
              </a:rPr>
              <a:t>Languages</a:t>
            </a:r>
            <a:r>
              <a:rPr lang="en-US" sz="1400" b="1" dirty="0">
                <a:solidFill>
                  <a:schemeClr val="tx1">
                    <a:lumMod val="50000"/>
                    <a:lumOff val="50000"/>
                  </a:schemeClr>
                </a:solidFill>
                <a:latin typeface="Arial" panose="020B0604020202020204" pitchFamily="34" charset="0"/>
                <a:ea typeface="Roboto"/>
                <a:cs typeface="Arial" panose="020B0604020202020204" pitchFamily="34" charset="0"/>
                <a:sym typeface="Roboto"/>
              </a:rPr>
              <a:t>:</a:t>
            </a:r>
          </a:p>
          <a:p>
            <a:pPr algn="ctr">
              <a:lnSpc>
                <a:spcPct val="150000"/>
              </a:lnSpc>
            </a:pPr>
            <a:r>
              <a:rPr lang="en-US" sz="1400" dirty="0">
                <a:latin typeface="Arial" panose="020B0604020202020204" pitchFamily="34" charset="0"/>
                <a:ea typeface="Roboto"/>
                <a:cs typeface="Arial" panose="020B0604020202020204" pitchFamily="34" charset="0"/>
                <a:sym typeface="Roboto"/>
              </a:rPr>
              <a:t>C#, Python</a:t>
            </a:r>
          </a:p>
        </p:txBody>
      </p:sp>
      <p:pic>
        <p:nvPicPr>
          <p:cNvPr id="27" name="Picture 26" descr="A picture containing person, wall, indoor, person&#10;&#10;Description automatically generated">
            <a:extLst>
              <a:ext uri="{FF2B5EF4-FFF2-40B4-BE49-F238E27FC236}">
                <a16:creationId xmlns:a16="http://schemas.microsoft.com/office/drawing/2014/main" id="{CF18695B-D978-42D6-9A69-17DB1AF48DCD}"/>
              </a:ext>
            </a:extLst>
          </p:cNvPr>
          <p:cNvPicPr>
            <a:picLocks noChangeAspect="1"/>
          </p:cNvPicPr>
          <p:nvPr/>
        </p:nvPicPr>
        <p:blipFill>
          <a:blip r:embed="rId3"/>
          <a:stretch>
            <a:fillRect/>
          </a:stretch>
        </p:blipFill>
        <p:spPr>
          <a:xfrm>
            <a:off x="2419071" y="1068236"/>
            <a:ext cx="1467945" cy="1914640"/>
          </a:xfrm>
          <a:prstGeom prst="rect">
            <a:avLst/>
          </a:prstGeom>
        </p:spPr>
      </p:pic>
      <p:sp>
        <p:nvSpPr>
          <p:cNvPr id="20" name="Rectangle 19">
            <a:extLst>
              <a:ext uri="{FF2B5EF4-FFF2-40B4-BE49-F238E27FC236}">
                <a16:creationId xmlns:a16="http://schemas.microsoft.com/office/drawing/2014/main" id="{DDE0D9CA-2B21-41FD-A1FC-43788A84ABED}"/>
              </a:ext>
            </a:extLst>
          </p:cNvPr>
          <p:cNvSpPr/>
          <p:nvPr/>
        </p:nvSpPr>
        <p:spPr>
          <a:xfrm>
            <a:off x="2419071" y="1061684"/>
            <a:ext cx="1467944" cy="19607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F732EAC3-3997-4B0D-9847-81BA3213F2B6}"/>
              </a:ext>
            </a:extLst>
          </p:cNvPr>
          <p:cNvSpPr/>
          <p:nvPr/>
        </p:nvSpPr>
        <p:spPr>
          <a:xfrm>
            <a:off x="6456533" y="1068236"/>
            <a:ext cx="1467944" cy="19607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2215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7164BDA-6240-43FA-897D-C5284AC3B0B3}"/>
              </a:ext>
            </a:extLst>
          </p:cNvPr>
          <p:cNvSpPr>
            <a:spLocks noGrp="1"/>
          </p:cNvSpPr>
          <p:nvPr>
            <p:ph type="ftr" sz="quarter" idx="11"/>
          </p:nvPr>
        </p:nvSpPr>
        <p:spPr>
          <a:xfrm>
            <a:off x="8413496" y="6356350"/>
            <a:ext cx="2870200" cy="365125"/>
          </a:xfrm>
        </p:spPr>
        <p:txBody>
          <a:bodyPr vert="horz" lIns="91440" tIns="45720" rIns="91440" bIns="45720" rtlCol="0" anchor="ctr">
            <a:normAutofit/>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7</a:t>
            </a:fld>
            <a:endParaRPr lang="en-US"/>
          </a:p>
        </p:txBody>
      </p:sp>
      <p:sp>
        <p:nvSpPr>
          <p:cNvPr id="15" name="Title 1">
            <a:extLst>
              <a:ext uri="{FF2B5EF4-FFF2-40B4-BE49-F238E27FC236}">
                <a16:creationId xmlns:a16="http://schemas.microsoft.com/office/drawing/2014/main" id="{F7308F7D-3633-4435-8605-60E9ACECC7C3}"/>
              </a:ext>
            </a:extLst>
          </p:cNvPr>
          <p:cNvSpPr>
            <a:spLocks noGrp="1"/>
          </p:cNvSpPr>
          <p:nvPr>
            <p:ph type="title"/>
          </p:nvPr>
        </p:nvSpPr>
        <p:spPr>
          <a:xfrm>
            <a:off x="1254760" y="1071960"/>
            <a:ext cx="2743200" cy="683120"/>
          </a:xfrm>
        </p:spPr>
        <p:txBody>
          <a:bodyPr>
            <a:normAutofit/>
          </a:bodyPr>
          <a:lstStyle/>
          <a:p>
            <a:pPr>
              <a:lnSpc>
                <a:spcPct val="100000"/>
              </a:lnSpc>
            </a:pPr>
            <a:r>
              <a:rPr lang="en-IN" sz="3200" b="1" i="0" dirty="0">
                <a:effectLst/>
                <a:latin typeface="Bahnschrift SemiBold Condensed" panose="020B0502040204020203" pitchFamily="34" charset="0"/>
              </a:rPr>
              <a:t>Dataset</a:t>
            </a:r>
          </a:p>
        </p:txBody>
      </p:sp>
      <p:sp>
        <p:nvSpPr>
          <p:cNvPr id="16" name="Title 1">
            <a:extLst>
              <a:ext uri="{FF2B5EF4-FFF2-40B4-BE49-F238E27FC236}">
                <a16:creationId xmlns:a16="http://schemas.microsoft.com/office/drawing/2014/main" id="{1BB24539-8CA0-4AC0-B538-D9F377B58F26}"/>
              </a:ext>
            </a:extLst>
          </p:cNvPr>
          <p:cNvSpPr txBox="1">
            <a:spLocks/>
          </p:cNvSpPr>
          <p:nvPr/>
        </p:nvSpPr>
        <p:spPr>
          <a:xfrm>
            <a:off x="1691640" y="1755080"/>
            <a:ext cx="9245600" cy="331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50000"/>
              </a:lnSpc>
            </a:pPr>
            <a:r>
              <a:rPr lang="en-IN" sz="2000" b="1" dirty="0">
                <a:solidFill>
                  <a:schemeClr val="tx1">
                    <a:lumMod val="65000"/>
                    <a:lumOff val="35000"/>
                  </a:schemeClr>
                </a:solidFill>
                <a:latin typeface="Bahnschrift SemiBold Condensed" panose="020B0502040204020203" pitchFamily="34" charset="0"/>
              </a:rPr>
              <a:t>Our dataset works on 6 variables </a:t>
            </a:r>
          </a:p>
          <a:p>
            <a:pPr marL="285750" indent="-285750">
              <a:lnSpc>
                <a:spcPct val="150000"/>
              </a:lnSpc>
              <a:buFont typeface="Arial" panose="020B0604020202020204" pitchFamily="34" charset="0"/>
              <a:buChar char="•"/>
            </a:pPr>
            <a:r>
              <a:rPr lang="en-IN" sz="2000" b="1" i="0" dirty="0">
                <a:solidFill>
                  <a:schemeClr val="tx1">
                    <a:lumMod val="65000"/>
                    <a:lumOff val="35000"/>
                  </a:schemeClr>
                </a:solidFill>
                <a:effectLst/>
                <a:latin typeface="Bahnschrift SemiBold Condensed" panose="020B0502040204020203" pitchFamily="34" charset="0"/>
              </a:rPr>
              <a:t>Abbreviation	:	3 letter word, an acronym for the Full name</a:t>
            </a:r>
          </a:p>
          <a:p>
            <a:pPr marL="285750" indent="-285750">
              <a:lnSpc>
                <a:spcPct val="150000"/>
              </a:lnSpc>
              <a:buFont typeface="Arial" panose="020B0604020202020204" pitchFamily="34" charset="0"/>
              <a:buChar char="•"/>
            </a:pPr>
            <a:r>
              <a:rPr lang="en-IN" sz="2000" b="1" i="0" dirty="0">
                <a:solidFill>
                  <a:schemeClr val="tx1">
                    <a:lumMod val="65000"/>
                    <a:lumOff val="35000"/>
                  </a:schemeClr>
                </a:solidFill>
                <a:effectLst/>
                <a:latin typeface="Bahnschrift SemiBold Condensed" panose="020B0502040204020203" pitchFamily="34" charset="0"/>
              </a:rPr>
              <a:t>City		:	place where team is located	</a:t>
            </a:r>
          </a:p>
          <a:p>
            <a:pPr marL="285750" indent="-285750">
              <a:lnSpc>
                <a:spcPct val="150000"/>
              </a:lnSpc>
              <a:buFont typeface="Arial" panose="020B0604020202020204" pitchFamily="34" charset="0"/>
              <a:buChar char="•"/>
            </a:pPr>
            <a:r>
              <a:rPr lang="en-IN" sz="2000" b="1" i="0" dirty="0">
                <a:solidFill>
                  <a:schemeClr val="tx1">
                    <a:lumMod val="65000"/>
                    <a:lumOff val="35000"/>
                  </a:schemeClr>
                </a:solidFill>
                <a:effectLst/>
                <a:latin typeface="Bahnschrift SemiBold Condensed" panose="020B0502040204020203" pitchFamily="34" charset="0"/>
              </a:rPr>
              <a:t>Conference	:	Two types (East, West)</a:t>
            </a:r>
          </a:p>
          <a:p>
            <a:pPr marL="285750" indent="-285750">
              <a:lnSpc>
                <a:spcPct val="150000"/>
              </a:lnSpc>
              <a:buFont typeface="Arial" panose="020B0604020202020204" pitchFamily="34" charset="0"/>
              <a:buChar char="•"/>
            </a:pPr>
            <a:r>
              <a:rPr lang="en-IN" sz="2000" b="1" i="0" dirty="0">
                <a:solidFill>
                  <a:schemeClr val="tx1">
                    <a:lumMod val="65000"/>
                    <a:lumOff val="35000"/>
                  </a:schemeClr>
                </a:solidFill>
                <a:effectLst/>
                <a:latin typeface="Bahnschrift SemiBold Condensed" panose="020B0502040204020203" pitchFamily="34" charset="0"/>
              </a:rPr>
              <a:t>Division	:	6 divisions (</a:t>
            </a:r>
            <a:r>
              <a:rPr lang="en-IN" sz="2000" b="0" i="0" dirty="0">
                <a:solidFill>
                  <a:schemeClr val="tx1">
                    <a:lumMod val="65000"/>
                    <a:lumOff val="35000"/>
                  </a:schemeClr>
                </a:solidFill>
                <a:effectLst/>
                <a:latin typeface="Bahnschrift SemiBold Condensed" panose="020B0502040204020203" pitchFamily="34" charset="0"/>
              </a:rPr>
              <a:t>Southeast, Atlantic, Central, Southwest, Pacific, Northwest</a:t>
            </a:r>
            <a:r>
              <a:rPr lang="en-IN" sz="2000" b="1" i="0" dirty="0">
                <a:solidFill>
                  <a:schemeClr val="tx1">
                    <a:lumMod val="65000"/>
                    <a:lumOff val="35000"/>
                  </a:schemeClr>
                </a:solidFill>
                <a:effectLst/>
                <a:latin typeface="Bahnschrift SemiBold Condensed" panose="020B0502040204020203" pitchFamily="34" charset="0"/>
              </a:rPr>
              <a:t>)</a:t>
            </a:r>
          </a:p>
          <a:p>
            <a:pPr marL="285750" indent="-285750">
              <a:lnSpc>
                <a:spcPct val="150000"/>
              </a:lnSpc>
              <a:buFont typeface="Arial" panose="020B0604020202020204" pitchFamily="34" charset="0"/>
              <a:buChar char="•"/>
            </a:pPr>
            <a:r>
              <a:rPr lang="en-IN" sz="2000" b="1" i="0" dirty="0">
                <a:solidFill>
                  <a:schemeClr val="tx1">
                    <a:lumMod val="65000"/>
                    <a:lumOff val="35000"/>
                  </a:schemeClr>
                </a:solidFill>
                <a:effectLst/>
                <a:latin typeface="Bahnschrift SemiBold Condensed" panose="020B0502040204020203" pitchFamily="34" charset="0"/>
              </a:rPr>
              <a:t>Full  Name	:	Team name</a:t>
            </a:r>
          </a:p>
          <a:p>
            <a:pPr marL="285750" indent="-285750">
              <a:lnSpc>
                <a:spcPct val="150000"/>
              </a:lnSpc>
              <a:buFont typeface="Arial" panose="020B0604020202020204" pitchFamily="34" charset="0"/>
              <a:buChar char="•"/>
            </a:pPr>
            <a:r>
              <a:rPr lang="en-IN" sz="2000" b="1" i="0" dirty="0">
                <a:solidFill>
                  <a:schemeClr val="tx1">
                    <a:lumMod val="65000"/>
                    <a:lumOff val="35000"/>
                  </a:schemeClr>
                </a:solidFill>
                <a:effectLst/>
                <a:latin typeface="Bahnschrift SemiBold Condensed" panose="020B0502040204020203" pitchFamily="34" charset="0"/>
              </a:rPr>
              <a:t>Name 		:	</a:t>
            </a:r>
            <a:r>
              <a:rPr lang="en-IN" sz="2000" b="1" dirty="0">
                <a:solidFill>
                  <a:schemeClr val="tx1">
                    <a:lumMod val="65000"/>
                    <a:lumOff val="35000"/>
                  </a:schemeClr>
                </a:solidFill>
                <a:latin typeface="Bahnschrift SemiBold Condensed" panose="020B0502040204020203" pitchFamily="34" charset="0"/>
              </a:rPr>
              <a:t>P</a:t>
            </a:r>
            <a:r>
              <a:rPr lang="en-IN" sz="2000" b="1" i="0" dirty="0">
                <a:solidFill>
                  <a:schemeClr val="tx1">
                    <a:lumMod val="65000"/>
                    <a:lumOff val="35000"/>
                  </a:schemeClr>
                </a:solidFill>
                <a:effectLst/>
                <a:latin typeface="Bahnschrift SemiBold Condensed" panose="020B0502040204020203" pitchFamily="34" charset="0"/>
              </a:rPr>
              <a:t>opular name</a:t>
            </a:r>
            <a:endParaRPr lang="en-IN" sz="2000" b="1" dirty="0">
              <a:solidFill>
                <a:schemeClr val="tx1">
                  <a:lumMod val="65000"/>
                  <a:lumOff val="3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319776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168400" y="980520"/>
            <a:ext cx="1772920" cy="683120"/>
          </a:xfrm>
        </p:spPr>
        <p:txBody>
          <a:bodyPr>
            <a:normAutofit/>
          </a:bodyPr>
          <a:lstStyle/>
          <a:p>
            <a:pPr>
              <a:lnSpc>
                <a:spcPct val="100000"/>
              </a:lnSpc>
            </a:pPr>
            <a:r>
              <a:rPr lang="en-IN" sz="3200" b="1" i="0" dirty="0">
                <a:effectLst/>
                <a:latin typeface="Bahnschrift SemiBold Condensed" panose="020B0502040204020203" pitchFamily="34" charset="0"/>
              </a:rPr>
              <a:t>The Project</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077200" y="6356349"/>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9" name="TextBox 8">
            <a:extLst>
              <a:ext uri="{FF2B5EF4-FFF2-40B4-BE49-F238E27FC236}">
                <a16:creationId xmlns:a16="http://schemas.microsoft.com/office/drawing/2014/main" id="{758CB410-539E-454C-9AAA-62499A3996A5}"/>
              </a:ext>
            </a:extLst>
          </p:cNvPr>
          <p:cNvSpPr txBox="1"/>
          <p:nvPr/>
        </p:nvSpPr>
        <p:spPr>
          <a:xfrm>
            <a:off x="1320800" y="1870055"/>
            <a:ext cx="8890000" cy="2771400"/>
          </a:xfrm>
          <a:prstGeom prst="rect">
            <a:avLst/>
          </a:prstGeom>
          <a:noFill/>
        </p:spPr>
        <p:txBody>
          <a:bodyPr wrap="square">
            <a:spAutoFit/>
          </a:bodyPr>
          <a:lstStyle/>
          <a:p>
            <a:pPr marL="457200" lvl="0" indent="-342900" algn="just" rtl="0">
              <a:lnSpc>
                <a:spcPct val="200000"/>
              </a:lnSpc>
              <a:spcBef>
                <a:spcPts val="0"/>
              </a:spcBef>
              <a:spcAft>
                <a:spcPts val="0"/>
              </a:spcAft>
              <a:buClr>
                <a:schemeClr val="lt1"/>
              </a:buClr>
              <a:buSzPts val="1800"/>
              <a:buFont typeface="+mj-lt"/>
              <a:buAutoNum type="arabicPeriod"/>
            </a:pPr>
            <a:r>
              <a:rPr lang="en-US" sz="2000" dirty="0">
                <a:solidFill>
                  <a:schemeClr val="tx1">
                    <a:lumMod val="65000"/>
                    <a:lumOff val="35000"/>
                  </a:schemeClr>
                </a:solidFill>
                <a:latin typeface="Bahnschrift SemiBold Condensed" panose="020B0502040204020203" pitchFamily="34" charset="0"/>
              </a:rPr>
              <a:t>1. The project works on a Visual Studio Code platform.</a:t>
            </a:r>
          </a:p>
          <a:p>
            <a:pPr marL="457200" lvl="0" indent="-342900" algn="just" rtl="0">
              <a:lnSpc>
                <a:spcPct val="200000"/>
              </a:lnSpc>
              <a:spcBef>
                <a:spcPts val="0"/>
              </a:spcBef>
              <a:spcAft>
                <a:spcPts val="0"/>
              </a:spcAft>
              <a:buClr>
                <a:schemeClr val="lt1"/>
              </a:buClr>
              <a:buSzPts val="1800"/>
              <a:buFont typeface="+mj-lt"/>
              <a:buAutoNum type="arabicPeriod"/>
            </a:pPr>
            <a:r>
              <a:rPr lang="en-US" sz="2000" dirty="0">
                <a:solidFill>
                  <a:schemeClr val="tx1">
                    <a:lumMod val="65000"/>
                    <a:lumOff val="35000"/>
                  </a:schemeClr>
                </a:solidFill>
                <a:latin typeface="Bahnschrift SemiBold Condensed" panose="020B0502040204020203" pitchFamily="34" charset="0"/>
              </a:rPr>
              <a:t>2. We made use of the “pandas” Library. To make use of data analytical tools.</a:t>
            </a:r>
          </a:p>
          <a:p>
            <a:pPr marL="457200" indent="-342900" algn="just">
              <a:lnSpc>
                <a:spcPct val="200000"/>
              </a:lnSpc>
              <a:buClr>
                <a:schemeClr val="lt1"/>
              </a:buClr>
              <a:buSzPts val="1800"/>
              <a:buFontTx/>
              <a:buAutoNum type="arabicPeriod"/>
            </a:pPr>
            <a:r>
              <a:rPr lang="en-US" sz="1600" dirty="0">
                <a:solidFill>
                  <a:srgbClr val="0070C0"/>
                </a:solidFill>
                <a:latin typeface="Bahnschrift SemiBold Condensed" panose="020B0502040204020203" pitchFamily="34" charset="0"/>
              </a:rPr>
              <a:t>Pandas Library: Pandas is a software library written for the Python programming language for data manipulation and analysis. In particular, it offers data structures and operations for manipulating numerical tables and time series.</a:t>
            </a:r>
          </a:p>
          <a:p>
            <a:pPr marL="457200" lvl="0" indent="-342900" algn="just" rtl="0">
              <a:lnSpc>
                <a:spcPct val="200000"/>
              </a:lnSpc>
              <a:spcBef>
                <a:spcPts val="0"/>
              </a:spcBef>
              <a:spcAft>
                <a:spcPts val="0"/>
              </a:spcAft>
              <a:buClr>
                <a:schemeClr val="lt1"/>
              </a:buClr>
              <a:buSzPts val="1800"/>
              <a:buAutoNum type="arabicPeriod"/>
            </a:pPr>
            <a:endParaRPr lang="en-US" dirty="0">
              <a:solidFill>
                <a:schemeClr val="tx1">
                  <a:lumMod val="65000"/>
                  <a:lumOff val="3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315389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168400" y="980520"/>
            <a:ext cx="1772920" cy="683120"/>
          </a:xfrm>
        </p:spPr>
        <p:txBody>
          <a:bodyPr>
            <a:normAutofit/>
          </a:bodyPr>
          <a:lstStyle/>
          <a:p>
            <a:pPr>
              <a:lnSpc>
                <a:spcPct val="100000"/>
              </a:lnSpc>
            </a:pPr>
            <a:r>
              <a:rPr lang="en-IN" sz="3200" b="1" i="0" dirty="0">
                <a:effectLst/>
                <a:latin typeface="Bahnschrift SemiBold Condensed" panose="020B0502040204020203" pitchFamily="34" charset="0"/>
              </a:rPr>
              <a:t>The Project</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8356600" y="6352540"/>
            <a:ext cx="4114800" cy="365125"/>
          </a:xfrm>
        </p:spPr>
        <p:txBody>
          <a:bodyPr/>
          <a:lstStyle/>
          <a:p>
            <a:r>
              <a:rPr lang="en-IN" sz="1000" b="0" i="0" dirty="0">
                <a:solidFill>
                  <a:srgbClr val="676767"/>
                </a:solidFill>
                <a:effectLst/>
                <a:latin typeface="Bahnschrift SemiBold Condensed" panose="020B0502040204020203" pitchFamily="34" charset="0"/>
              </a:rPr>
              <a:t>Data </a:t>
            </a:r>
            <a:r>
              <a:rPr lang="en-IN" sz="1000" b="0" i="0" dirty="0">
                <a:solidFill>
                  <a:schemeClr val="tx1">
                    <a:lumMod val="65000"/>
                    <a:lumOff val="35000"/>
                  </a:schemeClr>
                </a:solidFill>
                <a:effectLst/>
                <a:latin typeface="Bahnschrift SemiBold Condensed" panose="020B0502040204020203" pitchFamily="34" charset="0"/>
              </a:rPr>
              <a:t>Programming</a:t>
            </a:r>
            <a:endParaRPr lang="en-US" sz="1000" dirty="0">
              <a:solidFill>
                <a:schemeClr val="tx1">
                  <a:lumMod val="65000"/>
                  <a:lumOff val="35000"/>
                </a:schemeClr>
              </a:solidFill>
              <a:latin typeface="Bahnschrift SemiBold Condensed" panose="020B0502040204020203" pitchFamily="34"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8" name="TextBox 7">
            <a:extLst>
              <a:ext uri="{FF2B5EF4-FFF2-40B4-BE49-F238E27FC236}">
                <a16:creationId xmlns:a16="http://schemas.microsoft.com/office/drawing/2014/main" id="{CF70A7B9-0ACC-4FE2-A3E5-48729C3ED927}"/>
              </a:ext>
            </a:extLst>
          </p:cNvPr>
          <p:cNvSpPr txBox="1"/>
          <p:nvPr/>
        </p:nvSpPr>
        <p:spPr>
          <a:xfrm>
            <a:off x="1859280" y="2045176"/>
            <a:ext cx="8778240" cy="2031325"/>
          </a:xfrm>
          <a:prstGeom prst="rect">
            <a:avLst/>
          </a:prstGeom>
          <a:noFill/>
          <a:ln>
            <a:solidFill>
              <a:schemeClr val="bg2">
                <a:lumMod val="75000"/>
              </a:schemeClr>
            </a:solidFill>
          </a:ln>
        </p:spPr>
        <p:txBody>
          <a:bodyPr wrap="square" rtlCol="0">
            <a:spAutoFit/>
          </a:bodyPr>
          <a:lstStyle/>
          <a:p>
            <a:r>
              <a:rPr lang="en-IN" b="0" dirty="0">
                <a:solidFill>
                  <a:srgbClr val="C586C0"/>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pandas</a:t>
            </a:r>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pd</a:t>
            </a:r>
            <a:endParaRPr lang="en-IN" b="0" dirty="0">
              <a:solidFill>
                <a:srgbClr val="D4D4D4"/>
              </a:solidFill>
              <a:effectLst/>
              <a:latin typeface="Consolas" panose="020B0609020204030204" pitchFamily="49" charset="0"/>
            </a:endParaRPr>
          </a:p>
          <a:p>
            <a:r>
              <a:rPr lang="en-IN" b="0" dirty="0">
                <a:solidFill>
                  <a:srgbClr val="C586C0"/>
                </a:solidFill>
                <a:effectLst/>
                <a:latin typeface="Consolas" panose="020B0609020204030204" pitchFamily="49" charset="0"/>
              </a:rPr>
              <a:t>from</a:t>
            </a:r>
            <a:r>
              <a:rPr lang="en-IN" b="0" dirty="0">
                <a:solidFill>
                  <a:srgbClr val="D4D4D4"/>
                </a:solidFill>
                <a:effectLst/>
                <a:latin typeface="Consolas" panose="020B0609020204030204" pitchFamily="49" charset="0"/>
              </a:rPr>
              <a:t> </a:t>
            </a:r>
            <a:r>
              <a:rPr lang="en-IN" b="0" dirty="0" err="1">
                <a:solidFill>
                  <a:schemeClr val="tx1">
                    <a:lumMod val="50000"/>
                    <a:lumOff val="50000"/>
                  </a:schemeClr>
                </a:solidFill>
                <a:effectLst/>
                <a:latin typeface="Consolas" panose="020B0609020204030204" pitchFamily="49" charset="0"/>
              </a:rPr>
              <a:t>pymongo</a:t>
            </a:r>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err="1">
                <a:solidFill>
                  <a:schemeClr val="tx1">
                    <a:lumMod val="50000"/>
                    <a:lumOff val="50000"/>
                  </a:schemeClr>
                </a:solidFill>
                <a:effectLst/>
                <a:latin typeface="Consolas" panose="020B0609020204030204" pitchFamily="49" charset="0"/>
              </a:rPr>
              <a:t>MongoClient</a:t>
            </a:r>
            <a:endParaRPr lang="en-IN" b="0" dirty="0">
              <a:solidFill>
                <a:schemeClr val="tx1">
                  <a:lumMod val="50000"/>
                  <a:lumOff val="50000"/>
                </a:schemeClr>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err="1">
                <a:solidFill>
                  <a:srgbClr val="4EC9B0"/>
                </a:solidFill>
                <a:effectLst/>
                <a:latin typeface="Consolas" panose="020B0609020204030204" pitchFamily="49" charset="0"/>
              </a:rPr>
              <a:t>json</a:t>
            </a:r>
            <a:endParaRPr lang="en-IN" b="0" dirty="0">
              <a:solidFill>
                <a:srgbClr val="D4D4D4"/>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err="1">
                <a:solidFill>
                  <a:schemeClr val="tx1">
                    <a:lumMod val="50000"/>
                    <a:lumOff val="50000"/>
                  </a:schemeClr>
                </a:solidFill>
                <a:effectLst/>
                <a:latin typeface="Consolas" panose="020B0609020204030204" pitchFamily="49" charset="0"/>
              </a:rPr>
              <a:t>numpy</a:t>
            </a:r>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np</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br>
              <a:rPr lang="en-IN" b="0" dirty="0">
                <a:solidFill>
                  <a:srgbClr val="D4D4D4"/>
                </a:solidFill>
                <a:effectLst/>
                <a:latin typeface="Consolas" panose="020B0609020204030204" pitchFamily="49" charset="0"/>
              </a:rPr>
            </a:br>
            <a:endParaRPr lang="en-IN" dirty="0"/>
          </a:p>
        </p:txBody>
      </p:sp>
    </p:spTree>
    <p:extLst>
      <p:ext uri="{BB962C8B-B14F-4D97-AF65-F5344CB8AC3E}">
        <p14:creationId xmlns:p14="http://schemas.microsoft.com/office/powerpoint/2010/main" val="1110460599"/>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{806D4520-433D-4505-86F0-6132FC72CC67}tf10081922_win32</Template>
  <TotalTime>3781</TotalTime>
  <Words>623</Words>
  <Application>Microsoft Office PowerPoint</Application>
  <PresentationFormat>Widescreen</PresentationFormat>
  <Paragraphs>127</Paragraphs>
  <Slides>20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Bahnschrift SemiBold Condensed</vt:lpstr>
      <vt:lpstr>Calibri</vt:lpstr>
      <vt:lpstr>Consolas</vt:lpstr>
      <vt:lpstr>Quire Sans Pro Light</vt:lpstr>
      <vt:lpstr>Segoe UI</vt:lpstr>
      <vt:lpstr>Tisa Offc Serif Pro</vt:lpstr>
      <vt:lpstr>Office Theme</vt:lpstr>
      <vt:lpstr>     Final Group Project</vt:lpstr>
      <vt:lpstr>PowerPoint Presentation</vt:lpstr>
      <vt:lpstr>Project Summary</vt:lpstr>
      <vt:lpstr>PowerPoint Presentation</vt:lpstr>
      <vt:lpstr>Group Members</vt:lpstr>
      <vt:lpstr>Group Members</vt:lpstr>
      <vt:lpstr>Dataset</vt:lpstr>
      <vt:lpstr>The Project</vt:lpstr>
      <vt:lpstr>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Final Project</dc:title>
  <dc:creator>Libina</dc:creator>
  <cp:lastModifiedBy>Libina Puthenpurayil Joseph</cp:lastModifiedBy>
  <cp:revision>164</cp:revision>
  <dcterms:created xsi:type="dcterms:W3CDTF">2022-04-09T19:41:55Z</dcterms:created>
  <dcterms:modified xsi:type="dcterms:W3CDTF">2022-04-18T19:07:02Z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